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61" r:id="rId4"/>
    <p:sldId id="262" r:id="rId5"/>
    <p:sldId id="283" r:id="rId6"/>
    <p:sldId id="284" r:id="rId7"/>
    <p:sldId id="285" r:id="rId8"/>
    <p:sldId id="264" r:id="rId9"/>
    <p:sldId id="265" r:id="rId10"/>
    <p:sldId id="266" r:id="rId11"/>
    <p:sldId id="267" r:id="rId12"/>
    <p:sldId id="268" r:id="rId13"/>
    <p:sldId id="269" r:id="rId14"/>
    <p:sldId id="270" r:id="rId15"/>
    <p:sldId id="271" r:id="rId16"/>
    <p:sldId id="272" r:id="rId17"/>
    <p:sldId id="273" r:id="rId18"/>
    <p:sldId id="274" r:id="rId19"/>
    <p:sldId id="286" r:id="rId20"/>
    <p:sldId id="281" r:id="rId21"/>
    <p:sldId id="276" r:id="rId22"/>
    <p:sldId id="277" r:id="rId23"/>
    <p:sldId id="278" r:id="rId24"/>
    <p:sldId id="279" r:id="rId25"/>
    <p:sldId id="288" r:id="rId26"/>
  </p:sldIdLst>
  <p:sldSz cx="9144000" cy="6858000" type="screen4x3"/>
  <p:notesSz cx="6858000" cy="9144000"/>
  <p:defaultTextStyle>
    <a:defPPr>
      <a:defRPr lang="zh-CN"/>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D41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51" autoAdjust="0"/>
    <p:restoredTop sz="94635" autoAdjust="0"/>
  </p:normalViewPr>
  <p:slideViewPr>
    <p:cSldViewPr showGuides="1">
      <p:cViewPr varScale="1">
        <p:scale>
          <a:sx n="84" d="100"/>
          <a:sy n="84" d="100"/>
        </p:scale>
        <p:origin x="-1152" y="-78"/>
      </p:cViewPr>
      <p:guideLst>
        <p:guide orient="horz" pos="2155"/>
        <p:guide pos="2880"/>
      </p:guideLst>
    </p:cSldViewPr>
  </p:slideViewPr>
  <p:outlineViewPr>
    <p:cViewPr>
      <p:scale>
        <a:sx n="33" d="100"/>
        <a:sy n="33" d="100"/>
      </p:scale>
      <p:origin x="108"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9" Type="http://schemas.openxmlformats.org/officeDocument/2006/relationships/tableStyles" Target="tableStyles.xml"/><Relationship Id="rId28" Type="http://schemas.openxmlformats.org/officeDocument/2006/relationships/viewProps" Target="viewProps.xml"/><Relationship Id="rId27" Type="http://schemas.openxmlformats.org/officeDocument/2006/relationships/presProps" Target="presProps.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6"/>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灯片编号占位符 5"/>
          <p:cNvSpPr>
            <a:spLocks noGrp="1"/>
          </p:cNvSpPr>
          <p:nvPr>
            <p:ph type="sldNum" sz="quarter" idx="12"/>
          </p:nvPr>
        </p:nvSpPr>
        <p:spPr/>
        <p:txBody>
          <a:bodyPr/>
          <a:lstStyle/>
          <a:p>
            <a:pPr lvl="0" eaLnBrk="1" hangingPunct="1"/>
            <a:fld id="{9A0DB2DC-4C9A-4742-B13C-FB6460FD3503}" type="slidenum">
              <a:rPr lang="zh-CN" altLang="en-US" dirty="0">
                <a:latin typeface="Calibri" panose="020F0502020204030204" pitchFamily="34" charset="0"/>
              </a:rPr>
            </a:fld>
            <a:endParaRPr lang="zh-CN" altLang="en-US" dirty="0">
              <a:latin typeface="Calibri" panose="020F050202020403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灯片编号占位符 5"/>
          <p:cNvSpPr>
            <a:spLocks noGrp="1"/>
          </p:cNvSpPr>
          <p:nvPr>
            <p:ph type="sldNum" sz="quarter" idx="12"/>
          </p:nvPr>
        </p:nvSpPr>
        <p:spPr/>
        <p:txBody>
          <a:bodyPr/>
          <a:lstStyle/>
          <a:p>
            <a:pPr lvl="0" eaLnBrk="1" hangingPunct="1"/>
            <a:fld id="{9A0DB2DC-4C9A-4742-B13C-FB6460FD3503}" type="slidenum">
              <a:rPr lang="zh-CN" altLang="en-US" dirty="0">
                <a:latin typeface="Calibri" panose="020F0502020204030204" pitchFamily="34" charset="0"/>
              </a:rPr>
            </a:fld>
            <a:endParaRPr lang="zh-CN" altLang="en-US" dirty="0">
              <a:latin typeface="Calibri" panose="020F050202020403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6375"/>
            <a:ext cx="2057400" cy="4387851"/>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06375"/>
            <a:ext cx="6019800" cy="4387851"/>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灯片编号占位符 5"/>
          <p:cNvSpPr>
            <a:spLocks noGrp="1"/>
          </p:cNvSpPr>
          <p:nvPr>
            <p:ph type="sldNum" sz="quarter" idx="12"/>
          </p:nvPr>
        </p:nvSpPr>
        <p:spPr/>
        <p:txBody>
          <a:bodyPr/>
          <a:lstStyle/>
          <a:p>
            <a:pPr lvl="0" eaLnBrk="1" hangingPunct="1"/>
            <a:fld id="{9A0DB2DC-4C9A-4742-B13C-FB6460FD3503}" type="slidenum">
              <a:rPr lang="zh-CN" altLang="en-US" dirty="0">
                <a:latin typeface="Calibri" panose="020F0502020204030204" pitchFamily="34" charset="0"/>
              </a:rPr>
            </a:fld>
            <a:endParaRPr lang="zh-CN" altLang="en-US" dirty="0">
              <a:latin typeface="Calibri" panose="020F050202020403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灯片编号占位符 5"/>
          <p:cNvSpPr>
            <a:spLocks noGrp="1"/>
          </p:cNvSpPr>
          <p:nvPr>
            <p:ph type="sldNum" sz="quarter" idx="12"/>
          </p:nvPr>
        </p:nvSpPr>
        <p:spPr/>
        <p:txBody>
          <a:bodyPr/>
          <a:lstStyle/>
          <a:p>
            <a:pPr lvl="0" eaLnBrk="1" hangingPunct="1"/>
            <a:fld id="{9A0DB2DC-4C9A-4742-B13C-FB6460FD3503}" type="slidenum">
              <a:rPr lang="zh-CN" altLang="en-US" dirty="0">
                <a:latin typeface="Calibri" panose="020F0502020204030204" pitchFamily="34" charset="0"/>
              </a:rPr>
            </a:fld>
            <a:endParaRPr lang="zh-CN" altLang="en-US" dirty="0">
              <a:latin typeface="Calibri" panose="020F050202020403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1"/>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灯片编号占位符 5"/>
          <p:cNvSpPr>
            <a:spLocks noGrp="1"/>
          </p:cNvSpPr>
          <p:nvPr>
            <p:ph type="sldNum" sz="quarter" idx="12"/>
          </p:nvPr>
        </p:nvSpPr>
        <p:spPr/>
        <p:txBody>
          <a:bodyPr/>
          <a:lstStyle/>
          <a:p>
            <a:pPr lvl="0" eaLnBrk="1" hangingPunct="1"/>
            <a:fld id="{9A0DB2DC-4C9A-4742-B13C-FB6460FD3503}" type="slidenum">
              <a:rPr lang="zh-CN" altLang="en-US" dirty="0">
                <a:latin typeface="Calibri" panose="020F0502020204030204" pitchFamily="34" charset="0"/>
              </a:rPr>
            </a:fld>
            <a:endParaRPr lang="zh-CN" altLang="en-US" dirty="0">
              <a:latin typeface="Calibri" panose="020F050202020403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200151"/>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8200" y="1200151"/>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页脚占位符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灯片编号占位符 6"/>
          <p:cNvSpPr>
            <a:spLocks noGrp="1"/>
          </p:cNvSpPr>
          <p:nvPr>
            <p:ph type="sldNum" sz="quarter" idx="12"/>
          </p:nvPr>
        </p:nvSpPr>
        <p:spPr/>
        <p:txBody>
          <a:bodyPr/>
          <a:lstStyle/>
          <a:p>
            <a:pPr lvl="0" eaLnBrk="1" hangingPunct="1"/>
            <a:fld id="{9A0DB2DC-4C9A-4742-B13C-FB6460FD3503}" type="slidenum">
              <a:rPr lang="zh-CN" altLang="en-US" dirty="0">
                <a:latin typeface="Calibri" panose="020F0502020204030204" pitchFamily="34" charset="0"/>
              </a:rPr>
            </a:fld>
            <a:endParaRPr lang="zh-CN" altLang="en-US" dirty="0">
              <a:latin typeface="Calibri" panose="020F050202020403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9"/>
            <a:ext cx="82296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7"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8" name="页脚占位符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9" name="灯片编号占位符 8"/>
          <p:cNvSpPr>
            <a:spLocks noGrp="1"/>
          </p:cNvSpPr>
          <p:nvPr>
            <p:ph type="sldNum" sz="quarter" idx="12"/>
          </p:nvPr>
        </p:nvSpPr>
        <p:spPr/>
        <p:txBody>
          <a:bodyPr/>
          <a:lstStyle/>
          <a:p>
            <a:pPr lvl="0" eaLnBrk="1" hangingPunct="1"/>
            <a:fld id="{9A0DB2DC-4C9A-4742-B13C-FB6460FD3503}" type="slidenum">
              <a:rPr lang="zh-CN" altLang="en-US" dirty="0">
                <a:latin typeface="Calibri" panose="020F0502020204030204" pitchFamily="34" charset="0"/>
              </a:rPr>
            </a:fld>
            <a:endParaRPr lang="zh-CN" altLang="en-US" dirty="0">
              <a:latin typeface="Calibri" panose="020F050202020403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页脚占位符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灯片编号占位符 4"/>
          <p:cNvSpPr>
            <a:spLocks noGrp="1"/>
          </p:cNvSpPr>
          <p:nvPr>
            <p:ph type="sldNum" sz="quarter" idx="12"/>
          </p:nvPr>
        </p:nvSpPr>
        <p:spPr/>
        <p:txBody>
          <a:bodyPr/>
          <a:lstStyle/>
          <a:p>
            <a:pPr lvl="0" eaLnBrk="1" hangingPunct="1"/>
            <a:fld id="{9A0DB2DC-4C9A-4742-B13C-FB6460FD3503}" type="slidenum">
              <a:rPr lang="zh-CN" altLang="en-US" dirty="0">
                <a:latin typeface="Calibri" panose="020F0502020204030204" pitchFamily="34" charset="0"/>
              </a:rPr>
            </a:fld>
            <a:endParaRPr lang="zh-CN" altLang="en-US" dirty="0">
              <a:latin typeface="Calibri" panose="020F050202020403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3" name="页脚占位符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灯片编号占位符 3"/>
          <p:cNvSpPr>
            <a:spLocks noGrp="1"/>
          </p:cNvSpPr>
          <p:nvPr>
            <p:ph type="sldNum" sz="quarter" idx="12"/>
          </p:nvPr>
        </p:nvSpPr>
        <p:spPr/>
        <p:txBody>
          <a:bodyPr/>
          <a:lstStyle/>
          <a:p>
            <a:pPr lvl="0" eaLnBrk="1" hangingPunct="1"/>
            <a:fld id="{9A0DB2DC-4C9A-4742-B13C-FB6460FD3503}" type="slidenum">
              <a:rPr lang="zh-CN" altLang="en-US" dirty="0">
                <a:latin typeface="Calibri" panose="020F0502020204030204" pitchFamily="34" charset="0"/>
              </a:rPr>
            </a:fld>
            <a:endParaRPr lang="zh-CN" altLang="en-US" dirty="0">
              <a:latin typeface="Calibri" panose="020F050202020403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2" y="273049"/>
            <a:ext cx="3008313" cy="1162051"/>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页脚占位符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灯片编号占位符 6"/>
          <p:cNvSpPr>
            <a:spLocks noGrp="1"/>
          </p:cNvSpPr>
          <p:nvPr>
            <p:ph type="sldNum" sz="quarter" idx="12"/>
          </p:nvPr>
        </p:nvSpPr>
        <p:spPr/>
        <p:txBody>
          <a:bodyPr/>
          <a:lstStyle/>
          <a:p>
            <a:pPr lvl="0" eaLnBrk="1" hangingPunct="1"/>
            <a:fld id="{9A0DB2DC-4C9A-4742-B13C-FB6460FD3503}" type="slidenum">
              <a:rPr lang="zh-CN" altLang="en-US" dirty="0">
                <a:latin typeface="Calibri" panose="020F0502020204030204" pitchFamily="34" charset="0"/>
              </a:rPr>
            </a:fld>
            <a:endParaRPr lang="zh-CN" altLang="en-US" dirty="0">
              <a:latin typeface="Calibri" panose="020F050202020403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9"/>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vert="horz" wrap="square" lIns="91440" tIns="45720" rIns="91440" bIns="45720" numCol="1" rtlCol="0" anchor="t" anchorCtr="0" compatLnSpc="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defRPr/>
            </a:pPr>
            <a:endParaRPr kumimoji="0" lang="zh-CN" altLang="en-US" sz="3200" b="0" i="0" u="none" strike="noStrike" kern="1200" cap="none" spc="0" normalizeH="0" baseline="0" noProof="0">
              <a:ln>
                <a:noFill/>
              </a:ln>
              <a:solidFill>
                <a:schemeClr val="tx1"/>
              </a:solidFill>
              <a:effectLst/>
              <a:uLnTx/>
              <a:uFillTx/>
              <a:latin typeface="+mn-lt"/>
              <a:ea typeface="+mn-ea"/>
              <a:cs typeface="+mn-cs"/>
            </a:endParaRPr>
          </a:p>
        </p:txBody>
      </p:sp>
      <p:sp>
        <p:nvSpPr>
          <p:cNvPr id="4" name="文本占位符 3"/>
          <p:cNvSpPr>
            <a:spLocks noGrp="1"/>
          </p:cNvSpPr>
          <p:nvPr>
            <p:ph type="body" sz="half" idx="2"/>
          </p:nvPr>
        </p:nvSpPr>
        <p:spPr>
          <a:xfrm>
            <a:off x="1792288" y="5367338"/>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页脚占位符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灯片编号占位符 6"/>
          <p:cNvSpPr>
            <a:spLocks noGrp="1"/>
          </p:cNvSpPr>
          <p:nvPr>
            <p:ph type="sldNum" sz="quarter" idx="12"/>
          </p:nvPr>
        </p:nvSpPr>
        <p:spPr/>
        <p:txBody>
          <a:bodyPr/>
          <a:lstStyle/>
          <a:p>
            <a:pPr lvl="0" eaLnBrk="1" hangingPunct="1"/>
            <a:fld id="{9A0DB2DC-4C9A-4742-B13C-FB6460FD3503}" type="slidenum">
              <a:rPr lang="zh-CN" altLang="en-US" dirty="0">
                <a:latin typeface="Calibri" panose="020F0502020204030204" pitchFamily="34" charset="0"/>
              </a:rPr>
            </a:fld>
            <a:endParaRPr lang="zh-CN" altLang="en-US" dirty="0">
              <a:latin typeface="Calibri" panose="020F050202020403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2" cstate="print"/>
          <a:stretch>
            <a:fillRect/>
          </a:stretch>
        </a:blipFill>
        <a:effectLst/>
      </p:bgPr>
    </p:bg>
    <p:spTree>
      <p:nvGrpSpPr>
        <p:cNvPr id="1" name=""/>
        <p:cNvGrpSpPr/>
        <p:nvPr/>
      </p:nvGrpSpPr>
      <p:grpSpPr>
        <a:xfrm>
          <a:off x="0" y="0"/>
          <a:ext cx="0" cy="0"/>
          <a:chOff x="0" y="0"/>
          <a:chExt cx="0" cy="0"/>
        </a:xfrm>
      </p:grpSpPr>
      <p:sp>
        <p:nvSpPr>
          <p:cNvPr id="1026" name="标题占位符 1"/>
          <p:cNvSpPr>
            <a:spLocks noGrp="1"/>
          </p:cNvSpPr>
          <p:nvPr>
            <p:ph type="title"/>
          </p:nvPr>
        </p:nvSpPr>
        <p:spPr>
          <a:xfrm>
            <a:off x="457200" y="274638"/>
            <a:ext cx="8229600" cy="1143000"/>
          </a:xfrm>
          <a:prstGeom prst="rect">
            <a:avLst/>
          </a:prstGeom>
          <a:noFill/>
          <a:ln w="9525">
            <a:noFill/>
          </a:ln>
        </p:spPr>
        <p:txBody>
          <a:bodyPr anchor="ctr"/>
          <a:lstStyle/>
          <a:p>
            <a:pPr lvl="0"/>
            <a:r>
              <a:rPr lang="zh-CN" altLang="en-US" dirty="0"/>
              <a:t>单击此处编辑母版标题样式</a:t>
            </a:r>
            <a:endParaRPr lang="zh-CN" altLang="en-US" dirty="0"/>
          </a:p>
        </p:txBody>
      </p:sp>
      <p:sp>
        <p:nvSpPr>
          <p:cNvPr id="1027" name="文本占位符 2"/>
          <p:cNvSpPr>
            <a:spLocks noGrp="1"/>
          </p:cNvSpPr>
          <p:nvPr>
            <p:ph type="body" idx="1"/>
          </p:nvPr>
        </p:nvSpPr>
        <p:spPr>
          <a:xfrm>
            <a:off x="457200" y="1600200"/>
            <a:ext cx="8229600" cy="4525963"/>
          </a:xfrm>
          <a:prstGeom prst="rect">
            <a:avLst/>
          </a:prstGeom>
          <a:noFill/>
          <a:ln w="9525">
            <a:noFill/>
          </a:ln>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rgbClr val="898989"/>
                </a:solidFill>
              </a:defRPr>
            </a:lvl1pPr>
          </a:lstStyle>
          <a:p>
            <a:pPr lvl="0" eaLnBrk="1" hangingPunct="1"/>
            <a:fld id="{9A0DB2DC-4C9A-4742-B13C-FB6460FD3503}" type="slidenum">
              <a:rPr lang="zh-CN" altLang="en-US" dirty="0">
                <a:latin typeface="Calibri" panose="020F0502020204030204" pitchFamily="34" charset="0"/>
              </a:rPr>
            </a:fld>
            <a:endParaRPr lang="zh-CN" altLang="en-US" dirty="0">
              <a:latin typeface="Calibri" panose="020F050202020403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defRPr>
      </a:lvl2pPr>
      <a:lvl3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defRPr>
      </a:lvl3pPr>
      <a:lvl4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defRPr>
      </a:lvl4pPr>
      <a:lvl5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defRPr>
      </a:lvl5pPr>
      <a:lvl6pPr marL="4572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6pPr>
      <a:lvl7pPr marL="9144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7pPr>
      <a:lvl8pPr marL="13716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8pPr>
      <a:lvl9pPr marL="18288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slide" Target="slide7.xml"/><Relationship Id="rId1" Type="http://schemas.openxmlformats.org/officeDocument/2006/relationships/slide" Target="slide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4.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slide" Target="slide2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slide" Target="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标题 1"/>
          <p:cNvSpPr>
            <a:spLocks noGrp="1"/>
          </p:cNvSpPr>
          <p:nvPr>
            <p:ph type="ctrTitle"/>
          </p:nvPr>
        </p:nvSpPr>
        <p:spPr>
          <a:xfrm>
            <a:off x="685800" y="765175"/>
            <a:ext cx="7772400" cy="2835275"/>
          </a:xfrm>
        </p:spPr>
        <p:txBody>
          <a:bodyPr vert="horz" wrap="square" lIns="91440" tIns="45720" rIns="91440" bIns="45720" anchor="ctr"/>
          <a:lstStyle/>
          <a:p>
            <a:pPr eaLnBrk="1" hangingPunct="1"/>
            <a:r>
              <a:rPr lang="zh-CN" altLang="en-US" b="1" dirty="0"/>
              <a:t>第</a:t>
            </a:r>
            <a:r>
              <a:rPr lang="en-US" altLang="zh-CN" b="1" dirty="0"/>
              <a:t>11</a:t>
            </a:r>
            <a:r>
              <a:rPr lang="zh-CN" altLang="en-US" b="1" dirty="0"/>
              <a:t>课    综合探究：</a:t>
            </a:r>
            <a:br>
              <a:rPr lang="zh-CN" altLang="en-US" b="1" dirty="0"/>
            </a:br>
            <a:r>
              <a:rPr lang="zh-CN" altLang="en-US" b="1" dirty="0"/>
              <a:t>伏尔泰对英国政体的评论</a:t>
            </a:r>
            <a:br>
              <a:rPr lang="zh-CN" altLang="en-US" b="1" dirty="0"/>
            </a:br>
            <a:endParaRPr lang="zh-CN" altLang="en-US" b="1" dirty="0"/>
          </a:p>
        </p:txBody>
      </p:sp>
      <p:sp>
        <p:nvSpPr>
          <p:cNvPr id="3075" name="文本框 3074"/>
          <p:cNvSpPr txBox="1"/>
          <p:nvPr/>
        </p:nvSpPr>
        <p:spPr>
          <a:xfrm>
            <a:off x="2098040" y="3418840"/>
            <a:ext cx="5187950" cy="1383665"/>
          </a:xfrm>
          <a:prstGeom prst="rect">
            <a:avLst/>
          </a:prstGeom>
          <a:noFill/>
          <a:ln w="9525">
            <a:noFill/>
          </a:ln>
        </p:spPr>
        <p:txBody>
          <a:bodyPr wrap="none" anchor="t">
            <a:spAutoFit/>
          </a:bodyPr>
          <a:lstStyle/>
          <a:p>
            <a:r>
              <a:rPr lang="zh-CN" altLang="en-US" sz="2800" b="1" dirty="0">
                <a:latin typeface="Times New Roman" panose="02020603050405020304" pitchFamily="18" charset="0"/>
                <a:hlinkClick r:id="rId1" action="ppaction://hlinksldjump"/>
              </a:rPr>
              <a:t>■伏尔泰对英国政治制度的描述</a:t>
            </a:r>
            <a:endParaRPr lang="zh-CN" altLang="en-US" sz="2800" b="1" dirty="0">
              <a:latin typeface="Times New Roman" panose="02020603050405020304" pitchFamily="18" charset="0"/>
            </a:endParaRPr>
          </a:p>
          <a:p>
            <a:endParaRPr lang="zh-CN" altLang="en-US" sz="2800" b="1" dirty="0">
              <a:latin typeface="Times New Roman" panose="02020603050405020304" pitchFamily="18" charset="0"/>
            </a:endParaRPr>
          </a:p>
          <a:p>
            <a:r>
              <a:rPr lang="zh-CN" altLang="en-US" sz="2800" b="1" dirty="0">
                <a:latin typeface="Times New Roman" panose="02020603050405020304" pitchFamily="18" charset="0"/>
                <a:hlinkClick r:id="rId2" action="ppaction://hlinksldjump"/>
              </a:rPr>
              <a:t>■伏尔泰对公民权利的描述</a:t>
            </a:r>
            <a:endParaRPr lang="zh-CN" altLang="en-US" sz="2800" b="1" dirty="0">
              <a:latin typeface="Times New Roman" panose="02020603050405020304" pitchFamily="18" charset="0"/>
              <a:hlinkClick r:id="rId2" action="ppaction://hlinksldjump"/>
            </a:endParaRPr>
          </a:p>
        </p:txBody>
      </p:sp>
    </p:spTree>
  </p:cSld>
  <p:clrMapOvr>
    <a:masterClrMapping/>
  </p:clrMapOvr>
  <p:transition>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1026"/>
          <p:cNvSpPr>
            <a:spLocks noChangeArrowheads="1"/>
          </p:cNvSpPr>
          <p:nvPr/>
        </p:nvSpPr>
        <p:spPr bwMode="auto">
          <a:xfrm>
            <a:off x="721678" y="642620"/>
            <a:ext cx="7519988" cy="769938"/>
          </a:xfrm>
          <a:prstGeom prst="rect">
            <a:avLst/>
          </a:prstGeom>
          <a:noFill/>
          <a:ln w="57150">
            <a:noFill/>
            <a:miter lim="800000"/>
          </a:ln>
        </p:spPr>
        <p:txBody>
          <a:bodyPr/>
          <a:lstStyle/>
          <a:p>
            <a:pPr marL="914400" marR="0" lvl="0" indent="-914400" algn="ctr" defTabSz="914400" rtl="0" eaLnBrk="0" fontAlgn="auto" latinLnBrk="0" hangingPunct="0">
              <a:lnSpc>
                <a:spcPct val="100000"/>
              </a:lnSpc>
              <a:spcBef>
                <a:spcPts val="0"/>
              </a:spcBef>
              <a:spcAft>
                <a:spcPts val="0"/>
              </a:spcAft>
              <a:buClrTx/>
              <a:buSzTx/>
              <a:buFontTx/>
              <a:buNone/>
              <a:defRPr/>
            </a:pPr>
            <a:r>
              <a:rPr kumimoji="0" lang="zh-CN" altLang="en-US" sz="44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j-cs"/>
                <a:sym typeface="Calibri" panose="020F0502020204030204" pitchFamily="34" charset="0"/>
              </a:rPr>
              <a:t>伏尔泰对英国政治制度的描述</a:t>
            </a:r>
            <a:endParaRPr kumimoji="0" lang="zh-CN" altLang="en-US" sz="44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j-cs"/>
              <a:sym typeface="Calibri" panose="020F0502020204030204" pitchFamily="34" charset="0"/>
            </a:endParaRPr>
          </a:p>
        </p:txBody>
      </p:sp>
      <p:sp>
        <p:nvSpPr>
          <p:cNvPr id="9219" name="Rectangle 2"/>
          <p:cNvSpPr txBox="1"/>
          <p:nvPr/>
        </p:nvSpPr>
        <p:spPr>
          <a:xfrm>
            <a:off x="2843213" y="1612900"/>
            <a:ext cx="2665412" cy="720725"/>
          </a:xfrm>
          <a:prstGeom prst="rect">
            <a:avLst/>
          </a:prstGeom>
          <a:noFill/>
          <a:ln w="57150">
            <a:noFill/>
          </a:ln>
        </p:spPr>
        <p:txBody>
          <a:bodyPr/>
          <a:lstStyle/>
          <a:p>
            <a:pPr marL="914400" indent="-914400" algn="ctr" eaLnBrk="0" hangingPunct="0"/>
            <a:r>
              <a:rPr lang="zh-CN" altLang="en-US" sz="4000" b="1" dirty="0">
                <a:solidFill>
                  <a:srgbClr val="FF0000"/>
                </a:solidFill>
                <a:latin typeface="Calibri" panose="020F0502020204030204" pitchFamily="34" charset="0"/>
                <a:sym typeface="Calibri" panose="020F0502020204030204" pitchFamily="34" charset="0"/>
              </a:rPr>
              <a:t>解读</a:t>
            </a:r>
            <a:endParaRPr lang="zh-CN" altLang="en-US" sz="4000" b="1" dirty="0">
              <a:solidFill>
                <a:srgbClr val="FF0000"/>
              </a:solidFill>
              <a:latin typeface="Calibri" panose="020F0502020204030204" pitchFamily="34" charset="0"/>
              <a:sym typeface="Calibri" panose="020F0502020204030204" pitchFamily="34" charset="0"/>
            </a:endParaRPr>
          </a:p>
        </p:txBody>
      </p:sp>
      <p:sp>
        <p:nvSpPr>
          <p:cNvPr id="9220" name="Rectangle 3"/>
          <p:cNvSpPr txBox="1"/>
          <p:nvPr/>
        </p:nvSpPr>
        <p:spPr>
          <a:xfrm>
            <a:off x="611188" y="2636838"/>
            <a:ext cx="8075612" cy="1368425"/>
          </a:xfrm>
          <a:prstGeom prst="rect">
            <a:avLst/>
          </a:prstGeom>
          <a:noFill/>
          <a:ln w="57150">
            <a:noFill/>
          </a:ln>
        </p:spPr>
        <p:txBody>
          <a:bodyPr>
            <a:scene3d>
              <a:camera prst="orthographicFront"/>
              <a:lightRig rig="threePt" dir="t"/>
            </a:scene3d>
          </a:bodyPr>
          <a:lstStyle/>
          <a:p>
            <a:pPr marL="342900" indent="-342900" eaLnBrk="0" hangingPunct="0">
              <a:spcBef>
                <a:spcPct val="20000"/>
              </a:spcBef>
            </a:pPr>
            <a:r>
              <a:rPr lang="en-US" altLang="zh-CN" sz="3800" b="1" dirty="0">
                <a:solidFill>
                  <a:srgbClr val="1D41D5"/>
                </a:solidFill>
                <a:effectLst/>
                <a:latin typeface="Calibri" panose="020F0502020204030204" pitchFamily="34" charset="0"/>
                <a:sym typeface="Calibri" panose="020F0502020204030204" pitchFamily="34" charset="0"/>
              </a:rPr>
              <a:t>      </a:t>
            </a:r>
            <a:r>
              <a:rPr lang="zh-CN" altLang="en-US" sz="3800" b="1" dirty="0">
                <a:solidFill>
                  <a:srgbClr val="1D41D5"/>
                </a:solidFill>
                <a:effectLst/>
                <a:latin typeface="Calibri" panose="020F0502020204030204" pitchFamily="34" charset="0"/>
                <a:sym typeface="Calibri" panose="020F0502020204030204" pitchFamily="34" charset="0"/>
              </a:rPr>
              <a:t>请找出每一段的关键词或关键句，并说说每一段的主要内容。</a:t>
            </a:r>
            <a:endParaRPr lang="zh-CN" altLang="en-US" sz="3800" b="1" dirty="0">
              <a:solidFill>
                <a:srgbClr val="1D41D5"/>
              </a:solidFill>
              <a:effectLst/>
              <a:latin typeface="Calibri" panose="020F0502020204030204" pitchFamily="34" charset="0"/>
              <a:sym typeface="Calibri" panose="020F0502020204030204" pitchFamily="34" charset="0"/>
            </a:endParaRPr>
          </a:p>
        </p:txBody>
      </p:sp>
    </p:spTree>
  </p:cSld>
  <p:clrMapOvr>
    <a:masterClrMapping/>
  </p:clrMapOvr>
  <p:transition>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5"/>
          <p:cNvSpPr txBox="1"/>
          <p:nvPr/>
        </p:nvSpPr>
        <p:spPr>
          <a:xfrm>
            <a:off x="611188" y="1125538"/>
            <a:ext cx="8064500" cy="3754437"/>
          </a:xfrm>
          <a:prstGeom prst="rect">
            <a:avLst/>
          </a:prstGeom>
          <a:noFill/>
          <a:ln w="9525">
            <a:noFill/>
          </a:ln>
        </p:spPr>
        <p:txBody>
          <a:bodyPr>
            <a:spAutoFit/>
          </a:bodyPr>
          <a:lstStyle/>
          <a:p>
            <a:pPr>
              <a:spcBef>
                <a:spcPct val="50000"/>
              </a:spcBef>
            </a:pPr>
            <a:r>
              <a:rPr lang="en-US" altLang="zh-CN" sz="2800" b="1" dirty="0">
                <a:latin typeface="隶书" panose="02010509060101010101" pitchFamily="49" charset="-122"/>
                <a:ea typeface="隶书" panose="02010509060101010101" pitchFamily="49" charset="-122"/>
              </a:rPr>
              <a:t>      </a:t>
            </a:r>
            <a:r>
              <a:rPr lang="zh-CN" altLang="en-US" sz="2800" b="1" dirty="0">
                <a:latin typeface="隶书" panose="02010509060101010101" pitchFamily="49" charset="-122"/>
                <a:ea typeface="隶书" panose="02010509060101010101" pitchFamily="49" charset="-122"/>
              </a:rPr>
              <a:t>谁相信从这个可怕的深渊里，从这个不睦、残酷、愚昧、狂信纠缠不清的混沌里，居然会产生出今天世界上可能是最完美的政府呢？一个受人尊敬而富裕的国王，有无限的权力做好事，却无力为非作歹，当了一个自由、强盛、擅长经商、又很开明的国家的首领。一边是贵族重臣，一边是城市代表，与国君共分立法之权。                  </a:t>
            </a:r>
            <a:endParaRPr lang="zh-CN" altLang="en-US" sz="2800" b="1" dirty="0">
              <a:latin typeface="隶书" panose="02010509060101010101" pitchFamily="49" charset="-122"/>
              <a:ea typeface="隶书" panose="02010509060101010101" pitchFamily="49" charset="-122"/>
            </a:endParaRPr>
          </a:p>
          <a:p>
            <a:pPr>
              <a:spcBef>
                <a:spcPct val="50000"/>
              </a:spcBef>
            </a:pPr>
            <a:r>
              <a:rPr lang="zh-CN" altLang="en-US" sz="2800" b="1" dirty="0">
                <a:latin typeface="隶书" panose="02010509060101010101" pitchFamily="49" charset="-122"/>
                <a:ea typeface="隶书" panose="02010509060101010101" pitchFamily="49" charset="-122"/>
              </a:rPr>
              <a:t>                          </a:t>
            </a:r>
            <a:r>
              <a:rPr lang="en-US" altLang="zh-CN" sz="2800" b="1" dirty="0">
                <a:latin typeface="Times New Roman" panose="02020603050405020304" pitchFamily="18" charset="0"/>
                <a:ea typeface="隶书" panose="02010509060101010101" pitchFamily="49" charset="-122"/>
              </a:rPr>
              <a:t>——</a:t>
            </a:r>
            <a:r>
              <a:rPr lang="en-US" altLang="zh-CN" sz="2800" b="1" dirty="0">
                <a:latin typeface="隶书" panose="02010509060101010101" pitchFamily="49" charset="-122"/>
                <a:ea typeface="隶书" panose="02010509060101010101" pitchFamily="49" charset="-122"/>
              </a:rPr>
              <a:t>《</a:t>
            </a:r>
            <a:r>
              <a:rPr lang="zh-CN" altLang="en-US" sz="2800" b="1" dirty="0">
                <a:latin typeface="隶书" panose="02010509060101010101" pitchFamily="49" charset="-122"/>
                <a:ea typeface="隶书" panose="02010509060101010101" pitchFamily="49" charset="-122"/>
              </a:rPr>
              <a:t>巴比伦公主</a:t>
            </a:r>
            <a:r>
              <a:rPr lang="en-US" altLang="zh-CN" sz="2800" b="1" dirty="0">
                <a:latin typeface="隶书" panose="02010509060101010101" pitchFamily="49" charset="-122"/>
                <a:ea typeface="隶书" panose="02010509060101010101" pitchFamily="49" charset="-122"/>
              </a:rPr>
              <a:t>》</a:t>
            </a:r>
            <a:endParaRPr lang="en-US" altLang="zh-CN" sz="2800" b="1" dirty="0">
              <a:latin typeface="隶书" panose="02010509060101010101" pitchFamily="49" charset="-122"/>
              <a:ea typeface="隶书" panose="02010509060101010101" pitchFamily="49" charset="-122"/>
            </a:endParaRPr>
          </a:p>
        </p:txBody>
      </p:sp>
      <p:cxnSp>
        <p:nvCxnSpPr>
          <p:cNvPr id="2" name="直接连接符 1"/>
          <p:cNvCxnSpPr/>
          <p:nvPr/>
        </p:nvCxnSpPr>
        <p:spPr>
          <a:xfrm>
            <a:off x="5076056" y="2420888"/>
            <a:ext cx="1008380" cy="0"/>
          </a:xfrm>
          <a:prstGeom prst="line">
            <a:avLst/>
          </a:prstGeom>
          <a:ln>
            <a:solidFill>
              <a:srgbClr val="FF0000"/>
            </a:solidFill>
          </a:ln>
        </p:spPr>
        <p:style>
          <a:lnRef idx="3">
            <a:schemeClr val="accent6"/>
          </a:lnRef>
          <a:fillRef idx="0">
            <a:schemeClr val="accent6"/>
          </a:fillRef>
          <a:effectRef idx="2">
            <a:schemeClr val="accent6"/>
          </a:effectRef>
          <a:fontRef idx="minor">
            <a:schemeClr val="tx1"/>
          </a:fontRef>
        </p:style>
      </p:cxnSp>
      <p:cxnSp>
        <p:nvCxnSpPr>
          <p:cNvPr id="3" name="直接连接符 2"/>
          <p:cNvCxnSpPr/>
          <p:nvPr/>
        </p:nvCxnSpPr>
        <p:spPr>
          <a:xfrm>
            <a:off x="2267744" y="2852936"/>
            <a:ext cx="1008380" cy="0"/>
          </a:xfrm>
          <a:prstGeom prst="line">
            <a:avLst/>
          </a:prstGeom>
          <a:ln>
            <a:solidFill>
              <a:srgbClr val="FF0000"/>
            </a:solidFill>
          </a:ln>
        </p:spPr>
        <p:style>
          <a:lnRef idx="3">
            <a:schemeClr val="accent6"/>
          </a:lnRef>
          <a:fillRef idx="0">
            <a:schemeClr val="accent6"/>
          </a:fillRef>
          <a:effectRef idx="2">
            <a:schemeClr val="accent6"/>
          </a:effectRef>
          <a:fontRef idx="minor">
            <a:schemeClr val="tx1"/>
          </a:fontRef>
        </p:style>
      </p:cxnSp>
      <p:cxnSp>
        <p:nvCxnSpPr>
          <p:cNvPr id="4" name="直接连接符 3"/>
          <p:cNvCxnSpPr/>
          <p:nvPr/>
        </p:nvCxnSpPr>
        <p:spPr>
          <a:xfrm flipV="1">
            <a:off x="2483768" y="4149080"/>
            <a:ext cx="2273935" cy="19050"/>
          </a:xfrm>
          <a:prstGeom prst="line">
            <a:avLst/>
          </a:prstGeom>
          <a:ln>
            <a:solidFill>
              <a:srgbClr val="FF0000"/>
            </a:solidFill>
          </a:ln>
        </p:spPr>
        <p:style>
          <a:lnRef idx="3">
            <a:schemeClr val="accent6"/>
          </a:lnRef>
          <a:fillRef idx="0">
            <a:schemeClr val="accent6"/>
          </a:fillRef>
          <a:effectRef idx="2">
            <a:schemeClr val="accent6"/>
          </a:effectRef>
          <a:fontRef idx="minor">
            <a:schemeClr val="tx1"/>
          </a:fontRef>
        </p:style>
      </p:cxn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p:tgtEl>
                                          <p:spTgt spid="2"/>
                                        </p:tgtEl>
                                        <p:attrNameLst>
                                          <p:attrName>ppt_y</p:attrName>
                                        </p:attrNameLst>
                                      </p:cBhvr>
                                      <p:tavLst>
                                        <p:tav tm="0">
                                          <p:val>
                                            <p:strVal val="#ppt_y+#ppt_h*1.125000"/>
                                          </p:val>
                                        </p:tav>
                                        <p:tav tm="100000">
                                          <p:val>
                                            <p:strVal val="#ppt_y"/>
                                          </p:val>
                                        </p:tav>
                                      </p:tavLst>
                                    </p:anim>
                                    <p:animEffect transition="in" filter="wipe(up)">
                                      <p:cBhvr>
                                        <p:cTn id="8" dur="500"/>
                                        <p:tgtEl>
                                          <p:spTgt spid="2"/>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p:tgtEl>
                                          <p:spTgt spid="3"/>
                                        </p:tgtEl>
                                        <p:attrNameLst>
                                          <p:attrName>ppt_y</p:attrName>
                                        </p:attrNameLst>
                                      </p:cBhvr>
                                      <p:tavLst>
                                        <p:tav tm="0">
                                          <p:val>
                                            <p:strVal val="#ppt_y+#ppt_h*1.125000"/>
                                          </p:val>
                                        </p:tav>
                                        <p:tav tm="100000">
                                          <p:val>
                                            <p:strVal val="#ppt_y"/>
                                          </p:val>
                                        </p:tav>
                                      </p:tavLst>
                                    </p:anim>
                                    <p:animEffect transition="in" filter="wipe(up)">
                                      <p:cBhvr>
                                        <p:cTn id="14" dur="5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p:tgtEl>
                                          <p:spTgt spid="4"/>
                                        </p:tgtEl>
                                        <p:attrNameLst>
                                          <p:attrName>ppt_y</p:attrName>
                                        </p:attrNameLst>
                                      </p:cBhvr>
                                      <p:tavLst>
                                        <p:tav tm="0">
                                          <p:val>
                                            <p:strVal val="#ppt_y+#ppt_h*1.125000"/>
                                          </p:val>
                                        </p:tav>
                                        <p:tav tm="100000">
                                          <p:val>
                                            <p:strVal val="#ppt_y"/>
                                          </p:val>
                                        </p:tav>
                                      </p:tavLst>
                                    </p:anim>
                                    <p:animEffect transition="in" filter="wipe(up)">
                                      <p:cBhvr>
                                        <p:cTn id="2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p:cNvSpPr>
          <p:nvPr>
            <p:ph idx="1"/>
          </p:nvPr>
        </p:nvSpPr>
        <p:spPr>
          <a:xfrm>
            <a:off x="34925" y="692150"/>
            <a:ext cx="8964613" cy="4525963"/>
          </a:xfrm>
        </p:spPr>
        <p:txBody>
          <a:bodyPr vert="horz" wrap="square" lIns="91440" tIns="45720" rIns="91440" bIns="45720" anchor="t"/>
          <a:lstStyle/>
          <a:p>
            <a:pPr eaLnBrk="1" hangingPunct="1">
              <a:buNone/>
            </a:pPr>
            <a:r>
              <a:rPr lang="en-US" altLang="zh-CN" sz="3600" b="1" dirty="0">
                <a:latin typeface="隶书" panose="02010509060101010101" pitchFamily="49" charset="-122"/>
                <a:ea typeface="隶书" panose="02010509060101010101" pitchFamily="49" charset="-122"/>
              </a:rPr>
              <a:t>     </a:t>
            </a:r>
            <a:r>
              <a:rPr lang="zh-CN" altLang="en-US" sz="2800" b="1" dirty="0">
                <a:latin typeface="隶书" panose="02010509060101010101" pitchFamily="49" charset="-122"/>
                <a:ea typeface="隶书" panose="02010509060101010101" pitchFamily="49" charset="-122"/>
              </a:rPr>
              <a:t>人们已经看到，当国王专权的时候，由于一种稀奇的命运，骚扰、内战、无政府状态、贫困使得全国不安。在我们这儿，只有当国王并不专断独裁的时候，和平、富饶、公共幸福才统治着我国。当大家争论莫明其妙的事情时，一切就糟糕了；相反地，只须大家轻视这些事情，一切就会有秩序。我们胜利的舰队把我们的光荣带至四海，而法律保障了我们的财富；从来没有一个法官可以主观地解释这些法律；从来没有人能毫无根据地做出判决。倘使有些法官胆敢把一个未经控诉、未经法律制裁的公民判处死刑的话，我们就要把这些法官当作杀人犯来惩罚。</a:t>
            </a:r>
            <a:endParaRPr lang="zh-CN" altLang="en-US" sz="2800" b="1" dirty="0">
              <a:latin typeface="隶书" panose="02010509060101010101" pitchFamily="49" charset="-122"/>
              <a:ea typeface="隶书" panose="02010509060101010101" pitchFamily="49" charset="-122"/>
            </a:endParaRPr>
          </a:p>
          <a:p>
            <a:pPr algn="r" eaLnBrk="1" hangingPunct="1">
              <a:buNone/>
            </a:pPr>
            <a:r>
              <a:rPr lang="en-US" altLang="zh-CN" sz="2400" b="1" dirty="0">
                <a:latin typeface="宋体" panose="02010600030101010101" pitchFamily="2" charset="-122"/>
                <a:ea typeface="隶书" panose="02010509060101010101" pitchFamily="49" charset="-122"/>
              </a:rPr>
              <a:t>——</a:t>
            </a:r>
            <a:r>
              <a:rPr lang="en-US" altLang="zh-CN" sz="2400" b="1" dirty="0">
                <a:latin typeface="隶书" panose="02010509060101010101" pitchFamily="49" charset="-122"/>
                <a:ea typeface="隶书" panose="02010509060101010101" pitchFamily="49" charset="-122"/>
              </a:rPr>
              <a:t>《</a:t>
            </a:r>
            <a:r>
              <a:rPr lang="zh-CN" altLang="en-US" sz="2400" b="1" dirty="0">
                <a:latin typeface="隶书" panose="02010509060101010101" pitchFamily="49" charset="-122"/>
                <a:ea typeface="隶书" panose="02010509060101010101" pitchFamily="49" charset="-122"/>
              </a:rPr>
              <a:t>巴比伦公主</a:t>
            </a:r>
            <a:r>
              <a:rPr lang="en-US" altLang="zh-CN" sz="2400" b="1" dirty="0">
                <a:latin typeface="隶书" panose="02010509060101010101" pitchFamily="49" charset="-122"/>
                <a:ea typeface="隶书" panose="02010509060101010101" pitchFamily="49" charset="-122"/>
              </a:rPr>
              <a:t>》</a:t>
            </a:r>
            <a:r>
              <a:rPr lang="en-US" altLang="zh-CN" sz="4000" b="1" dirty="0">
                <a:latin typeface="隶书" panose="02010509060101010101" pitchFamily="49" charset="-122"/>
                <a:ea typeface="隶书" panose="02010509060101010101" pitchFamily="49" charset="-122"/>
              </a:rPr>
              <a:t>        </a:t>
            </a:r>
            <a:endParaRPr lang="en-US" altLang="zh-CN" sz="4000" b="1" dirty="0">
              <a:latin typeface="隶书" panose="02010509060101010101" pitchFamily="49" charset="-122"/>
              <a:ea typeface="隶书" panose="02010509060101010101" pitchFamily="49" charset="-122"/>
            </a:endParaRPr>
          </a:p>
        </p:txBody>
      </p:sp>
      <p:cxnSp>
        <p:nvCxnSpPr>
          <p:cNvPr id="2" name="直接连接符 1"/>
          <p:cNvCxnSpPr/>
          <p:nvPr/>
        </p:nvCxnSpPr>
        <p:spPr>
          <a:xfrm>
            <a:off x="4258945" y="1275080"/>
            <a:ext cx="1008380" cy="0"/>
          </a:xfrm>
          <a:prstGeom prst="line">
            <a:avLst/>
          </a:prstGeom>
          <a:ln>
            <a:solidFill>
              <a:srgbClr val="FF0000"/>
            </a:solidFill>
          </a:ln>
        </p:spPr>
        <p:style>
          <a:lnRef idx="3">
            <a:schemeClr val="accent6"/>
          </a:lnRef>
          <a:fillRef idx="0">
            <a:schemeClr val="accent6"/>
          </a:fillRef>
          <a:effectRef idx="2">
            <a:schemeClr val="accent6"/>
          </a:effectRef>
          <a:fontRef idx="minor">
            <a:schemeClr val="tx1"/>
          </a:fontRef>
        </p:style>
      </p:cxnSp>
      <p:cxnSp>
        <p:nvCxnSpPr>
          <p:cNvPr id="3" name="直接连接符 2"/>
          <p:cNvCxnSpPr/>
          <p:nvPr/>
        </p:nvCxnSpPr>
        <p:spPr>
          <a:xfrm flipV="1">
            <a:off x="5099050" y="2132330"/>
            <a:ext cx="3433445" cy="13970"/>
          </a:xfrm>
          <a:prstGeom prst="line">
            <a:avLst/>
          </a:prstGeom>
          <a:ln>
            <a:solidFill>
              <a:srgbClr val="FF0000"/>
            </a:solidFill>
          </a:ln>
        </p:spPr>
        <p:style>
          <a:lnRef idx="3">
            <a:schemeClr val="accent6"/>
          </a:lnRef>
          <a:fillRef idx="0">
            <a:schemeClr val="accent6"/>
          </a:fillRef>
          <a:effectRef idx="2">
            <a:schemeClr val="accent6"/>
          </a:effectRef>
          <a:fontRef idx="minor">
            <a:schemeClr val="tx1"/>
          </a:fontRef>
        </p:style>
      </p:cxnSp>
      <p:cxnSp>
        <p:nvCxnSpPr>
          <p:cNvPr id="5" name="直接连接符 4"/>
          <p:cNvCxnSpPr/>
          <p:nvPr/>
        </p:nvCxnSpPr>
        <p:spPr>
          <a:xfrm>
            <a:off x="4490085" y="3429000"/>
            <a:ext cx="1008380" cy="0"/>
          </a:xfrm>
          <a:prstGeom prst="line">
            <a:avLst/>
          </a:prstGeom>
          <a:ln>
            <a:solidFill>
              <a:srgbClr val="FF0000"/>
            </a:solidFill>
          </a:ln>
        </p:spPr>
        <p:style>
          <a:lnRef idx="3">
            <a:schemeClr val="accent6"/>
          </a:lnRef>
          <a:fillRef idx="0">
            <a:schemeClr val="accent6"/>
          </a:fillRef>
          <a:effectRef idx="2">
            <a:schemeClr val="accent6"/>
          </a:effectRef>
          <a:fontRef idx="minor">
            <a:schemeClr val="tx1"/>
          </a:fontRef>
        </p:style>
      </p:cxnSp>
      <p:cxnSp>
        <p:nvCxnSpPr>
          <p:cNvPr id="6" name="直接连接符 5"/>
          <p:cNvCxnSpPr/>
          <p:nvPr/>
        </p:nvCxnSpPr>
        <p:spPr>
          <a:xfrm>
            <a:off x="4342765" y="3858260"/>
            <a:ext cx="3542030" cy="2540"/>
          </a:xfrm>
          <a:prstGeom prst="line">
            <a:avLst/>
          </a:prstGeom>
          <a:ln>
            <a:solidFill>
              <a:srgbClr val="FF0000"/>
            </a:solidFill>
          </a:ln>
        </p:spPr>
        <p:style>
          <a:lnRef idx="3">
            <a:schemeClr val="accent6"/>
          </a:lnRef>
          <a:fillRef idx="0">
            <a:schemeClr val="accent6"/>
          </a:fillRef>
          <a:effectRef idx="2">
            <a:schemeClr val="accent6"/>
          </a:effectRef>
          <a:fontRef idx="minor">
            <a:schemeClr val="tx1"/>
          </a:fontRef>
        </p:style>
      </p:cxnSp>
      <p:cxnSp>
        <p:nvCxnSpPr>
          <p:cNvPr id="7" name="直接连接符 6"/>
          <p:cNvCxnSpPr/>
          <p:nvPr/>
        </p:nvCxnSpPr>
        <p:spPr>
          <a:xfrm>
            <a:off x="7252335" y="4278630"/>
            <a:ext cx="1352550" cy="13970"/>
          </a:xfrm>
          <a:prstGeom prst="line">
            <a:avLst/>
          </a:prstGeom>
          <a:ln>
            <a:solidFill>
              <a:srgbClr val="FF0000"/>
            </a:solidFill>
          </a:ln>
        </p:spPr>
        <p:style>
          <a:lnRef idx="3">
            <a:schemeClr val="accent6"/>
          </a:lnRef>
          <a:fillRef idx="0">
            <a:schemeClr val="accent6"/>
          </a:fillRef>
          <a:effectRef idx="2">
            <a:schemeClr val="accent6"/>
          </a:effectRef>
          <a:fontRef idx="minor">
            <a:schemeClr val="tx1"/>
          </a:fontRef>
        </p:style>
      </p:cxnSp>
      <p:cxnSp>
        <p:nvCxnSpPr>
          <p:cNvPr id="8" name="直接连接符 7"/>
          <p:cNvCxnSpPr/>
          <p:nvPr/>
        </p:nvCxnSpPr>
        <p:spPr>
          <a:xfrm>
            <a:off x="467995" y="4719320"/>
            <a:ext cx="3888105" cy="5715"/>
          </a:xfrm>
          <a:prstGeom prst="line">
            <a:avLst/>
          </a:prstGeom>
          <a:ln>
            <a:solidFill>
              <a:srgbClr val="FF0000"/>
            </a:solidFill>
          </a:ln>
        </p:spPr>
        <p:style>
          <a:lnRef idx="3">
            <a:schemeClr val="accent6"/>
          </a:lnRef>
          <a:fillRef idx="0">
            <a:schemeClr val="accent6"/>
          </a:fillRef>
          <a:effectRef idx="2">
            <a:schemeClr val="accent6"/>
          </a:effectRef>
          <a:fontRef idx="minor">
            <a:schemeClr val="tx1"/>
          </a:fontRef>
        </p:style>
      </p:cxn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p:tgtEl>
                                          <p:spTgt spid="2"/>
                                        </p:tgtEl>
                                        <p:attrNameLst>
                                          <p:attrName>ppt_y</p:attrName>
                                        </p:attrNameLst>
                                      </p:cBhvr>
                                      <p:tavLst>
                                        <p:tav tm="0">
                                          <p:val>
                                            <p:strVal val="#ppt_y+#ppt_h*1.125000"/>
                                          </p:val>
                                        </p:tav>
                                        <p:tav tm="100000">
                                          <p:val>
                                            <p:strVal val="#ppt_y"/>
                                          </p:val>
                                        </p:tav>
                                      </p:tavLst>
                                    </p:anim>
                                    <p:animEffect transition="in" filter="wipe(up)">
                                      <p:cBhvr>
                                        <p:cTn id="8" dur="500"/>
                                        <p:tgtEl>
                                          <p:spTgt spid="2"/>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p:tgtEl>
                                          <p:spTgt spid="3"/>
                                        </p:tgtEl>
                                        <p:attrNameLst>
                                          <p:attrName>ppt_y</p:attrName>
                                        </p:attrNameLst>
                                      </p:cBhvr>
                                      <p:tavLst>
                                        <p:tav tm="0">
                                          <p:val>
                                            <p:strVal val="#ppt_y+#ppt_h*1.125000"/>
                                          </p:val>
                                        </p:tav>
                                        <p:tav tm="100000">
                                          <p:val>
                                            <p:strVal val="#ppt_y"/>
                                          </p:val>
                                        </p:tav>
                                      </p:tavLst>
                                    </p:anim>
                                    <p:animEffect transition="in" filter="wipe(up)">
                                      <p:cBhvr>
                                        <p:cTn id="14" dur="5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p:tgtEl>
                                          <p:spTgt spid="5"/>
                                        </p:tgtEl>
                                        <p:attrNameLst>
                                          <p:attrName>ppt_y</p:attrName>
                                        </p:attrNameLst>
                                      </p:cBhvr>
                                      <p:tavLst>
                                        <p:tav tm="0">
                                          <p:val>
                                            <p:strVal val="#ppt_y+#ppt_h*1.125000"/>
                                          </p:val>
                                        </p:tav>
                                        <p:tav tm="100000">
                                          <p:val>
                                            <p:strVal val="#ppt_y"/>
                                          </p:val>
                                        </p:tav>
                                      </p:tavLst>
                                    </p:anim>
                                    <p:animEffect transition="in" filter="wipe(up)">
                                      <p:cBhvr>
                                        <p:cTn id="20" dur="5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p:tgtEl>
                                          <p:spTgt spid="6"/>
                                        </p:tgtEl>
                                        <p:attrNameLst>
                                          <p:attrName>ppt_y</p:attrName>
                                        </p:attrNameLst>
                                      </p:cBhvr>
                                      <p:tavLst>
                                        <p:tav tm="0">
                                          <p:val>
                                            <p:strVal val="#ppt_y+#ppt_h*1.125000"/>
                                          </p:val>
                                        </p:tav>
                                        <p:tav tm="100000">
                                          <p:val>
                                            <p:strVal val="#ppt_y"/>
                                          </p:val>
                                        </p:tav>
                                      </p:tavLst>
                                    </p:anim>
                                    <p:animEffect transition="in" filter="wipe(up)">
                                      <p:cBhvr>
                                        <p:cTn id="26" dur="500"/>
                                        <p:tgtEl>
                                          <p:spTgt spid="6"/>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p:tgtEl>
                                          <p:spTgt spid="7"/>
                                        </p:tgtEl>
                                        <p:attrNameLst>
                                          <p:attrName>ppt_y</p:attrName>
                                        </p:attrNameLst>
                                      </p:cBhvr>
                                      <p:tavLst>
                                        <p:tav tm="0">
                                          <p:val>
                                            <p:strVal val="#ppt_y+#ppt_h*1.125000"/>
                                          </p:val>
                                        </p:tav>
                                        <p:tav tm="100000">
                                          <p:val>
                                            <p:strVal val="#ppt_y"/>
                                          </p:val>
                                        </p:tav>
                                      </p:tavLst>
                                    </p:anim>
                                    <p:animEffect transition="in" filter="wipe(up)">
                                      <p:cBhvr>
                                        <p:cTn id="32" dur="500"/>
                                        <p:tgtEl>
                                          <p:spTgt spid="7"/>
                                        </p:tgtEl>
                                      </p:cBhvr>
                                    </p:animEffect>
                                  </p:childTnLst>
                                </p:cTn>
                              </p:par>
                              <p:par>
                                <p:cTn id="33" presetID="12" presetClass="entr" presetSubtype="4" fill="hold" nodeType="withEffect">
                                  <p:stCondLst>
                                    <p:cond delay="0"/>
                                  </p:stCondLst>
                                  <p:childTnLst>
                                    <p:set>
                                      <p:cBhvr>
                                        <p:cTn id="34" dur="1" fill="hold">
                                          <p:stCondLst>
                                            <p:cond delay="0"/>
                                          </p:stCondLst>
                                        </p:cTn>
                                        <p:tgtEl>
                                          <p:spTgt spid="8"/>
                                        </p:tgtEl>
                                        <p:attrNameLst>
                                          <p:attrName>style.visibility</p:attrName>
                                        </p:attrNameLst>
                                      </p:cBhvr>
                                      <p:to>
                                        <p:strVal val="visible"/>
                                      </p:to>
                                    </p:set>
                                    <p:anim calcmode="lin" valueType="num">
                                      <p:cBhvr additive="base">
                                        <p:cTn id="35" dur="500"/>
                                        <p:tgtEl>
                                          <p:spTgt spid="8"/>
                                        </p:tgtEl>
                                        <p:attrNameLst>
                                          <p:attrName>ppt_y</p:attrName>
                                        </p:attrNameLst>
                                      </p:cBhvr>
                                      <p:tavLst>
                                        <p:tav tm="0">
                                          <p:val>
                                            <p:strVal val="#ppt_y+#ppt_h*1.125000"/>
                                          </p:val>
                                        </p:tav>
                                        <p:tav tm="100000">
                                          <p:val>
                                            <p:strVal val="#ppt_y"/>
                                          </p:val>
                                        </p:tav>
                                      </p:tavLst>
                                    </p:anim>
                                    <p:animEffect transition="in" filter="wipe(up)">
                                      <p:cBhvr>
                                        <p:cTn id="36"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Grp="1"/>
          </p:cNvSpPr>
          <p:nvPr>
            <p:ph idx="1"/>
          </p:nvPr>
        </p:nvSpPr>
        <p:spPr>
          <a:xfrm>
            <a:off x="215900" y="1412875"/>
            <a:ext cx="8604250" cy="4525963"/>
          </a:xfrm>
        </p:spPr>
        <p:txBody>
          <a:bodyPr vert="horz" wrap="square" lIns="91440" tIns="45720" rIns="91440" bIns="45720" anchor="t"/>
          <a:lstStyle/>
          <a:p>
            <a:pPr eaLnBrk="1" hangingPunct="1">
              <a:buNone/>
            </a:pPr>
            <a:r>
              <a:rPr lang="en-US" altLang="zh-CN" b="1" dirty="0">
                <a:latin typeface="隶书" panose="02010509060101010101" pitchFamily="49" charset="-122"/>
                <a:ea typeface="隶书" panose="02010509060101010101" pitchFamily="49" charset="-122"/>
              </a:rPr>
              <a:t>       </a:t>
            </a:r>
            <a:r>
              <a:rPr lang="zh-CN" altLang="en-US" sz="2800" b="1" dirty="0">
                <a:latin typeface="隶书" panose="02010509060101010101" pitchFamily="49" charset="-122"/>
                <a:ea typeface="隶书" panose="02010509060101010101" pitchFamily="49" charset="-122"/>
              </a:rPr>
              <a:t>在我们这儿，老是有两党用笔或用阴谋斗争着；然而，到了武装保护国家和自由的紧要关头，这两党又团结起来了。这两党互相监督着；他们互相阻止侵犯法律的神圣性；他们互相憎恨，但是他们都爱国家</a:t>
            </a:r>
            <a:r>
              <a:rPr lang="en-US" altLang="zh-CN" sz="2800" b="1" dirty="0">
                <a:ea typeface="隶书" panose="02010509060101010101" pitchFamily="49" charset="-122"/>
              </a:rPr>
              <a:t>——</a:t>
            </a:r>
            <a:r>
              <a:rPr lang="zh-CN" altLang="en-US" sz="2800" b="1" dirty="0">
                <a:latin typeface="隶书" panose="02010509060101010101" pitchFamily="49" charset="-122"/>
                <a:ea typeface="隶书" panose="02010509060101010101" pitchFamily="49" charset="-122"/>
              </a:rPr>
              <a:t>这是两个醋气熏天的情夫在争献殷勤地侍奉同一个情妇</a:t>
            </a:r>
            <a:r>
              <a:rPr lang="zh-CN" altLang="en-US" b="1" dirty="0">
                <a:latin typeface="隶书" panose="02010509060101010101" pitchFamily="49" charset="-122"/>
                <a:ea typeface="隶书" panose="02010509060101010101" pitchFamily="49" charset="-122"/>
              </a:rPr>
              <a:t>。</a:t>
            </a:r>
            <a:endParaRPr lang="zh-CN" altLang="en-US" sz="2800" b="1" dirty="0">
              <a:latin typeface="隶书" panose="02010509060101010101" pitchFamily="49" charset="-122"/>
              <a:ea typeface="隶书" panose="02010509060101010101" pitchFamily="49" charset="-122"/>
            </a:endParaRPr>
          </a:p>
          <a:p>
            <a:pPr algn="r" eaLnBrk="1" hangingPunct="1">
              <a:buNone/>
            </a:pPr>
            <a:r>
              <a:rPr lang="zh-CN" altLang="en-US" sz="2800" b="1" dirty="0">
                <a:latin typeface="隶书" panose="02010509060101010101" pitchFamily="49" charset="-122"/>
                <a:ea typeface="隶书" panose="02010509060101010101" pitchFamily="49" charset="-122"/>
              </a:rPr>
              <a:t> </a:t>
            </a:r>
            <a:r>
              <a:rPr lang="en-US" altLang="zh-CN" sz="2800" b="1" dirty="0">
                <a:ea typeface="隶书" panose="02010509060101010101" pitchFamily="49" charset="-122"/>
              </a:rPr>
              <a:t>——</a:t>
            </a:r>
            <a:r>
              <a:rPr lang="en-US" altLang="zh-CN" sz="2800" b="1" dirty="0">
                <a:latin typeface="隶书" panose="02010509060101010101" pitchFamily="49" charset="-122"/>
                <a:ea typeface="隶书" panose="02010509060101010101" pitchFamily="49" charset="-122"/>
              </a:rPr>
              <a:t>《</a:t>
            </a:r>
            <a:r>
              <a:rPr lang="zh-CN" altLang="en-US" sz="2800" b="1" dirty="0">
                <a:latin typeface="隶书" panose="02010509060101010101" pitchFamily="49" charset="-122"/>
                <a:ea typeface="隶书" panose="02010509060101010101" pitchFamily="49" charset="-122"/>
              </a:rPr>
              <a:t>巴比伦公主</a:t>
            </a:r>
            <a:r>
              <a:rPr lang="en-US" altLang="zh-CN" sz="2800" b="1" dirty="0">
                <a:latin typeface="隶书" panose="02010509060101010101" pitchFamily="49" charset="-122"/>
                <a:ea typeface="隶书" panose="02010509060101010101" pitchFamily="49" charset="-122"/>
              </a:rPr>
              <a:t>》</a:t>
            </a:r>
            <a:endParaRPr lang="en-US" altLang="zh-CN" sz="2800" b="1" dirty="0">
              <a:latin typeface="隶书" panose="02010509060101010101" pitchFamily="49" charset="-122"/>
              <a:ea typeface="隶书" panose="02010509060101010101" pitchFamily="49" charset="-122"/>
            </a:endParaRPr>
          </a:p>
          <a:p>
            <a:pPr eaLnBrk="1" hangingPunct="1">
              <a:buChar char="•"/>
            </a:pPr>
            <a:endParaRPr lang="en-US" altLang="zh-CN" sz="2800" b="1" dirty="0">
              <a:latin typeface="隶书" panose="02010509060101010101" pitchFamily="49" charset="-122"/>
              <a:ea typeface="隶书" panose="02010509060101010101" pitchFamily="49" charset="-122"/>
            </a:endParaRPr>
          </a:p>
        </p:txBody>
      </p:sp>
      <p:cxnSp>
        <p:nvCxnSpPr>
          <p:cNvPr id="2" name="直接连接符 1"/>
          <p:cNvCxnSpPr/>
          <p:nvPr/>
        </p:nvCxnSpPr>
        <p:spPr>
          <a:xfrm flipV="1">
            <a:off x="3995936" y="1916832"/>
            <a:ext cx="1719580" cy="30480"/>
          </a:xfrm>
          <a:prstGeom prst="line">
            <a:avLst/>
          </a:prstGeom>
          <a:ln>
            <a:solidFill>
              <a:srgbClr val="FF0000"/>
            </a:solidFill>
          </a:ln>
        </p:spPr>
        <p:style>
          <a:lnRef idx="3">
            <a:schemeClr val="accent6"/>
          </a:lnRef>
          <a:fillRef idx="0">
            <a:schemeClr val="accent6"/>
          </a:fillRef>
          <a:effectRef idx="2">
            <a:schemeClr val="accent6"/>
          </a:effectRef>
          <a:fontRef idx="minor">
            <a:schemeClr val="tx1"/>
          </a:fontRef>
        </p:style>
      </p:cxnSp>
      <p:cxnSp>
        <p:nvCxnSpPr>
          <p:cNvPr id="3" name="直接连接符 2"/>
          <p:cNvCxnSpPr/>
          <p:nvPr/>
        </p:nvCxnSpPr>
        <p:spPr>
          <a:xfrm>
            <a:off x="7596336" y="1916832"/>
            <a:ext cx="1008380" cy="0"/>
          </a:xfrm>
          <a:prstGeom prst="line">
            <a:avLst/>
          </a:prstGeom>
          <a:ln>
            <a:solidFill>
              <a:srgbClr val="FF0000"/>
            </a:solidFill>
          </a:ln>
        </p:spPr>
        <p:style>
          <a:lnRef idx="3">
            <a:schemeClr val="accent6"/>
          </a:lnRef>
          <a:fillRef idx="0">
            <a:schemeClr val="accent6"/>
          </a:fillRef>
          <a:effectRef idx="2">
            <a:schemeClr val="accent6"/>
          </a:effectRef>
          <a:fontRef idx="minor">
            <a:schemeClr val="tx1"/>
          </a:fontRef>
        </p:style>
      </p:cxnSp>
      <p:cxnSp>
        <p:nvCxnSpPr>
          <p:cNvPr id="4" name="直接连接符 3"/>
          <p:cNvCxnSpPr/>
          <p:nvPr/>
        </p:nvCxnSpPr>
        <p:spPr>
          <a:xfrm>
            <a:off x="1907704" y="2780928"/>
            <a:ext cx="1008380" cy="0"/>
          </a:xfrm>
          <a:prstGeom prst="line">
            <a:avLst/>
          </a:prstGeom>
          <a:ln>
            <a:solidFill>
              <a:srgbClr val="FF0000"/>
            </a:solidFill>
          </a:ln>
        </p:spPr>
        <p:style>
          <a:lnRef idx="3">
            <a:schemeClr val="accent6"/>
          </a:lnRef>
          <a:fillRef idx="0">
            <a:schemeClr val="accent6"/>
          </a:fillRef>
          <a:effectRef idx="2">
            <a:schemeClr val="accent6"/>
          </a:effectRef>
          <a:fontRef idx="minor">
            <a:schemeClr val="tx1"/>
          </a:fontRef>
        </p:style>
      </p:cxnSp>
      <p:cxnSp>
        <p:nvCxnSpPr>
          <p:cNvPr id="5" name="直接连接符 4"/>
          <p:cNvCxnSpPr/>
          <p:nvPr/>
        </p:nvCxnSpPr>
        <p:spPr>
          <a:xfrm flipV="1">
            <a:off x="5148064" y="2780928"/>
            <a:ext cx="1584325" cy="3810"/>
          </a:xfrm>
          <a:prstGeom prst="line">
            <a:avLst/>
          </a:prstGeom>
          <a:ln>
            <a:solidFill>
              <a:srgbClr val="FF0000"/>
            </a:solidFill>
          </a:ln>
        </p:spPr>
        <p:style>
          <a:lnRef idx="3">
            <a:schemeClr val="accent6"/>
          </a:lnRef>
          <a:fillRef idx="0">
            <a:schemeClr val="accent6"/>
          </a:fillRef>
          <a:effectRef idx="2">
            <a:schemeClr val="accent6"/>
          </a:effectRef>
          <a:fontRef idx="minor">
            <a:schemeClr val="tx1"/>
          </a:fontRef>
        </p:style>
      </p:cxnSp>
      <p:cxnSp>
        <p:nvCxnSpPr>
          <p:cNvPr id="6" name="直接连接符 5"/>
          <p:cNvCxnSpPr/>
          <p:nvPr/>
        </p:nvCxnSpPr>
        <p:spPr>
          <a:xfrm>
            <a:off x="7420610" y="3238500"/>
            <a:ext cx="1008380" cy="0"/>
          </a:xfrm>
          <a:prstGeom prst="line">
            <a:avLst/>
          </a:prstGeom>
          <a:ln>
            <a:solidFill>
              <a:srgbClr val="FF0000"/>
            </a:solidFill>
          </a:ln>
        </p:spPr>
        <p:style>
          <a:lnRef idx="3">
            <a:schemeClr val="accent6"/>
          </a:lnRef>
          <a:fillRef idx="0">
            <a:schemeClr val="accent6"/>
          </a:fillRef>
          <a:effectRef idx="2">
            <a:schemeClr val="accent6"/>
          </a:effectRef>
          <a:fontRef idx="minor">
            <a:schemeClr val="tx1"/>
          </a:fontRef>
        </p:style>
      </p:cxnSp>
      <p:cxnSp>
        <p:nvCxnSpPr>
          <p:cNvPr id="7" name="直接连接符 6"/>
          <p:cNvCxnSpPr/>
          <p:nvPr/>
        </p:nvCxnSpPr>
        <p:spPr>
          <a:xfrm>
            <a:off x="646430" y="3676015"/>
            <a:ext cx="1008380" cy="0"/>
          </a:xfrm>
          <a:prstGeom prst="line">
            <a:avLst/>
          </a:prstGeom>
          <a:ln>
            <a:solidFill>
              <a:srgbClr val="FF0000"/>
            </a:solidFill>
          </a:ln>
        </p:spPr>
        <p:style>
          <a:lnRef idx="3">
            <a:schemeClr val="accent6"/>
          </a:lnRef>
          <a:fillRef idx="0">
            <a:schemeClr val="accent6"/>
          </a:fillRef>
          <a:effectRef idx="2">
            <a:schemeClr val="accent6"/>
          </a:effectRef>
          <a:fontRef idx="minor">
            <a:schemeClr val="tx1"/>
          </a:fontRef>
        </p:style>
      </p:cxn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p:tgtEl>
                                          <p:spTgt spid="2"/>
                                        </p:tgtEl>
                                        <p:attrNameLst>
                                          <p:attrName>ppt_y</p:attrName>
                                        </p:attrNameLst>
                                      </p:cBhvr>
                                      <p:tavLst>
                                        <p:tav tm="0">
                                          <p:val>
                                            <p:strVal val="#ppt_y+#ppt_h*1.125000"/>
                                          </p:val>
                                        </p:tav>
                                        <p:tav tm="100000">
                                          <p:val>
                                            <p:strVal val="#ppt_y"/>
                                          </p:val>
                                        </p:tav>
                                      </p:tavLst>
                                    </p:anim>
                                    <p:animEffect transition="in" filter="wipe(up)">
                                      <p:cBhvr>
                                        <p:cTn id="8" dur="500"/>
                                        <p:tgtEl>
                                          <p:spTgt spid="2"/>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p:tgtEl>
                                          <p:spTgt spid="3"/>
                                        </p:tgtEl>
                                        <p:attrNameLst>
                                          <p:attrName>ppt_y</p:attrName>
                                        </p:attrNameLst>
                                      </p:cBhvr>
                                      <p:tavLst>
                                        <p:tav tm="0">
                                          <p:val>
                                            <p:strVal val="#ppt_y+#ppt_h*1.125000"/>
                                          </p:val>
                                        </p:tav>
                                        <p:tav tm="100000">
                                          <p:val>
                                            <p:strVal val="#ppt_y"/>
                                          </p:val>
                                        </p:tav>
                                      </p:tavLst>
                                    </p:anim>
                                    <p:animEffect transition="in" filter="wipe(up)">
                                      <p:cBhvr>
                                        <p:cTn id="14" dur="5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p:tgtEl>
                                          <p:spTgt spid="4"/>
                                        </p:tgtEl>
                                        <p:attrNameLst>
                                          <p:attrName>ppt_y</p:attrName>
                                        </p:attrNameLst>
                                      </p:cBhvr>
                                      <p:tavLst>
                                        <p:tav tm="0">
                                          <p:val>
                                            <p:strVal val="#ppt_y+#ppt_h*1.125000"/>
                                          </p:val>
                                        </p:tav>
                                        <p:tav tm="100000">
                                          <p:val>
                                            <p:strVal val="#ppt_y"/>
                                          </p:val>
                                        </p:tav>
                                      </p:tavLst>
                                    </p:anim>
                                    <p:animEffect transition="in" filter="wipe(up)">
                                      <p:cBhvr>
                                        <p:cTn id="20" dur="500"/>
                                        <p:tgtEl>
                                          <p:spTgt spid="4"/>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p:tgtEl>
                                          <p:spTgt spid="5"/>
                                        </p:tgtEl>
                                        <p:attrNameLst>
                                          <p:attrName>ppt_y</p:attrName>
                                        </p:attrNameLst>
                                      </p:cBhvr>
                                      <p:tavLst>
                                        <p:tav tm="0">
                                          <p:val>
                                            <p:strVal val="#ppt_y+#ppt_h*1.125000"/>
                                          </p:val>
                                        </p:tav>
                                        <p:tav tm="100000">
                                          <p:val>
                                            <p:strVal val="#ppt_y"/>
                                          </p:val>
                                        </p:tav>
                                      </p:tavLst>
                                    </p:anim>
                                    <p:animEffect transition="in" filter="wipe(up)">
                                      <p:cBhvr>
                                        <p:cTn id="26" dur="500"/>
                                        <p:tgtEl>
                                          <p:spTgt spid="5"/>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p:tgtEl>
                                          <p:spTgt spid="6"/>
                                        </p:tgtEl>
                                        <p:attrNameLst>
                                          <p:attrName>ppt_y</p:attrName>
                                        </p:attrNameLst>
                                      </p:cBhvr>
                                      <p:tavLst>
                                        <p:tav tm="0">
                                          <p:val>
                                            <p:strVal val="#ppt_y+#ppt_h*1.125000"/>
                                          </p:val>
                                        </p:tav>
                                        <p:tav tm="100000">
                                          <p:val>
                                            <p:strVal val="#ppt_y"/>
                                          </p:val>
                                        </p:tav>
                                      </p:tavLst>
                                    </p:anim>
                                    <p:animEffect transition="in" filter="wipe(up)">
                                      <p:cBhvr>
                                        <p:cTn id="32" dur="500"/>
                                        <p:tgtEl>
                                          <p:spTgt spid="6"/>
                                        </p:tgtEl>
                                      </p:cBhvr>
                                    </p:animEffect>
                                  </p:childTnLst>
                                </p:cTn>
                              </p:par>
                              <p:par>
                                <p:cTn id="33" presetID="12" presetClass="entr" presetSubtype="4" fill="hold" nodeType="withEffect">
                                  <p:stCondLst>
                                    <p:cond delay="0"/>
                                  </p:stCondLst>
                                  <p:childTnLst>
                                    <p:set>
                                      <p:cBhvr>
                                        <p:cTn id="34" dur="1" fill="hold">
                                          <p:stCondLst>
                                            <p:cond delay="0"/>
                                          </p:stCondLst>
                                        </p:cTn>
                                        <p:tgtEl>
                                          <p:spTgt spid="7"/>
                                        </p:tgtEl>
                                        <p:attrNameLst>
                                          <p:attrName>style.visibility</p:attrName>
                                        </p:attrNameLst>
                                      </p:cBhvr>
                                      <p:to>
                                        <p:strVal val="visible"/>
                                      </p:to>
                                    </p:set>
                                    <p:anim calcmode="lin" valueType="num">
                                      <p:cBhvr additive="base">
                                        <p:cTn id="35" dur="500"/>
                                        <p:tgtEl>
                                          <p:spTgt spid="7"/>
                                        </p:tgtEl>
                                        <p:attrNameLst>
                                          <p:attrName>ppt_y</p:attrName>
                                        </p:attrNameLst>
                                      </p:cBhvr>
                                      <p:tavLst>
                                        <p:tav tm="0">
                                          <p:val>
                                            <p:strVal val="#ppt_y+#ppt_h*1.125000"/>
                                          </p:val>
                                        </p:tav>
                                        <p:tav tm="100000">
                                          <p:val>
                                            <p:strVal val="#ppt_y"/>
                                          </p:val>
                                        </p:tav>
                                      </p:tavLst>
                                    </p:anim>
                                    <p:animEffect transition="in" filter="wipe(up)">
                                      <p:cBhvr>
                                        <p:cTn id="3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3203575" y="44450"/>
            <a:ext cx="2819400" cy="1143000"/>
          </a:xfrm>
        </p:spPr>
        <p:txBody>
          <a:bodyPr vert="horz" wrap="square" lIns="91440" tIns="45720" rIns="91440" bIns="45720" anchor="ctr"/>
          <a:lstStyle/>
          <a:p>
            <a:pPr eaLnBrk="1" hangingPunct="1"/>
            <a:r>
              <a:rPr lang="zh-CN" altLang="en-US" b="1" dirty="0">
                <a:solidFill>
                  <a:srgbClr val="FF0000"/>
                </a:solidFill>
                <a:latin typeface="微软雅黑" panose="020B0503020204020204" pitchFamily="34" charset="-122"/>
                <a:ea typeface="微软雅黑" panose="020B0503020204020204" pitchFamily="34" charset="-122"/>
              </a:rPr>
              <a:t>思 考</a:t>
            </a:r>
            <a:endParaRPr lang="zh-CN" altLang="en-US" b="1" dirty="0">
              <a:solidFill>
                <a:srgbClr val="FF0000"/>
              </a:solidFill>
              <a:latin typeface="微软雅黑" panose="020B0503020204020204" pitchFamily="34" charset="-122"/>
              <a:ea typeface="微软雅黑" panose="020B0503020204020204" pitchFamily="34" charset="-122"/>
            </a:endParaRPr>
          </a:p>
        </p:txBody>
      </p:sp>
      <p:sp>
        <p:nvSpPr>
          <p:cNvPr id="13315" name="Rectangle 3"/>
          <p:cNvSpPr>
            <a:spLocks noGrp="1"/>
          </p:cNvSpPr>
          <p:nvPr>
            <p:ph idx="1"/>
          </p:nvPr>
        </p:nvSpPr>
        <p:spPr>
          <a:xfrm>
            <a:off x="-32385" y="560070"/>
            <a:ext cx="9001125" cy="2057400"/>
          </a:xfrm>
        </p:spPr>
        <p:txBody>
          <a:bodyPr vert="horz" wrap="square" lIns="91440" tIns="45720" rIns="91440" bIns="45720" anchor="t"/>
          <a:lstStyle/>
          <a:p>
            <a:pPr eaLnBrk="1" hangingPunct="1"/>
            <a:endParaRPr lang="en-US" altLang="zh-CN" b="1" dirty="0">
              <a:latin typeface="黑体" panose="02010609060101010101" pitchFamily="49" charset="-122"/>
              <a:ea typeface="黑体" panose="02010609060101010101" pitchFamily="49" charset="-122"/>
            </a:endParaRPr>
          </a:p>
          <a:p>
            <a:pPr eaLnBrk="1" hangingPunct="1">
              <a:buNone/>
            </a:pPr>
            <a:r>
              <a:rPr lang="en-US" altLang="zh-CN" b="1" dirty="0">
                <a:latin typeface="黑体" panose="02010609060101010101" pitchFamily="49" charset="-122"/>
                <a:ea typeface="黑体" panose="02010609060101010101" pitchFamily="49" charset="-122"/>
              </a:rPr>
              <a:t>1.</a:t>
            </a:r>
            <a:r>
              <a:rPr lang="zh-CN" altLang="en-US" b="1" dirty="0">
                <a:latin typeface="黑体" panose="02010609060101010101" pitchFamily="49" charset="-122"/>
                <a:ea typeface="黑体" panose="02010609060101010101" pitchFamily="49" charset="-122"/>
              </a:rPr>
              <a:t>第一段论述中所描写的是什么政治体制？这种政体在历史上对于英国有何意义？</a:t>
            </a:r>
            <a:endParaRPr lang="zh-CN" altLang="en-US" b="1" dirty="0">
              <a:latin typeface="黑体" panose="02010609060101010101" pitchFamily="49" charset="-122"/>
              <a:ea typeface="黑体" panose="02010609060101010101" pitchFamily="49" charset="-122"/>
            </a:endParaRPr>
          </a:p>
        </p:txBody>
      </p:sp>
      <p:sp>
        <p:nvSpPr>
          <p:cNvPr id="38916" name="Rectangle 4"/>
          <p:cNvSpPr/>
          <p:nvPr/>
        </p:nvSpPr>
        <p:spPr>
          <a:xfrm>
            <a:off x="-107950" y="2420938"/>
            <a:ext cx="10080625" cy="2057400"/>
          </a:xfrm>
          <a:prstGeom prst="rect">
            <a:avLst/>
          </a:prstGeom>
          <a:noFill/>
          <a:ln w="12700">
            <a:noFill/>
          </a:ln>
        </p:spPr>
        <p:txBody>
          <a:bodyPr/>
          <a:lstStyle/>
          <a:p>
            <a:pPr marL="342900" indent="-342900">
              <a:spcBef>
                <a:spcPct val="20000"/>
              </a:spcBef>
              <a:buClr>
                <a:schemeClr val="tx2"/>
              </a:buClr>
              <a:buFont typeface="Wingdings" panose="05000000000000000000" pitchFamily="2" charset="2"/>
              <a:buChar char="w"/>
            </a:pPr>
            <a:r>
              <a:rPr lang="zh-CN" altLang="en-US" sz="3200" b="1" dirty="0">
                <a:latin typeface="黑体" panose="02010609060101010101" pitchFamily="49" charset="-122"/>
                <a:ea typeface="黑体" panose="02010609060101010101" pitchFamily="49" charset="-122"/>
              </a:rPr>
              <a:t>政体：君主立宪制</a:t>
            </a:r>
            <a:endParaRPr lang="zh-CN" altLang="en-US" sz="3200" b="1" dirty="0">
              <a:latin typeface="黑体" panose="02010609060101010101" pitchFamily="49" charset="-122"/>
              <a:ea typeface="黑体" panose="02010609060101010101" pitchFamily="49" charset="-122"/>
            </a:endParaRPr>
          </a:p>
          <a:p>
            <a:pPr marL="342900" indent="-342900">
              <a:spcBef>
                <a:spcPct val="20000"/>
              </a:spcBef>
              <a:buClr>
                <a:schemeClr val="tx2"/>
              </a:buClr>
              <a:buFont typeface="Wingdings" panose="05000000000000000000" pitchFamily="2" charset="2"/>
              <a:buNone/>
            </a:pPr>
            <a:endParaRPr lang="zh-CN" altLang="en-US" sz="3200" b="1" dirty="0">
              <a:latin typeface="黑体" panose="02010609060101010101" pitchFamily="49" charset="-122"/>
              <a:ea typeface="黑体" panose="02010609060101010101" pitchFamily="49" charset="-122"/>
            </a:endParaRPr>
          </a:p>
          <a:p>
            <a:pPr marL="342900" indent="-342900">
              <a:spcBef>
                <a:spcPct val="20000"/>
              </a:spcBef>
              <a:buClr>
                <a:schemeClr val="tx2"/>
              </a:buClr>
              <a:buFont typeface="Wingdings" panose="05000000000000000000" pitchFamily="2" charset="2"/>
              <a:buChar char="w"/>
            </a:pPr>
            <a:r>
              <a:rPr lang="zh-CN" altLang="en-US" sz="3200" b="1" dirty="0">
                <a:latin typeface="黑体" panose="02010609060101010101" pitchFamily="49" charset="-122"/>
                <a:ea typeface="黑体" panose="02010609060101010101" pitchFamily="49" charset="-122"/>
              </a:rPr>
              <a:t>意义：英国社会从此进入了长期稳定的发展时期。</a:t>
            </a:r>
            <a:endParaRPr lang="zh-CN" altLang="en-US" sz="3200" b="1" dirty="0">
              <a:latin typeface="黑体" panose="02010609060101010101" pitchFamily="49" charset="-122"/>
              <a:ea typeface="黑体" panose="02010609060101010101" pitchFamily="49" charset="-122"/>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8916">
                                            <p:txEl>
                                              <p:pRg st="0" end="0"/>
                                            </p:txEl>
                                          </p:spTgt>
                                        </p:tgtEl>
                                        <p:attrNameLst>
                                          <p:attrName>style.visibility</p:attrName>
                                        </p:attrNameLst>
                                      </p:cBhvr>
                                      <p:to>
                                        <p:strVal val="visible"/>
                                      </p:to>
                                    </p:set>
                                    <p:animEffect transition="in" filter="blinds(horizontal)">
                                      <p:cBhvr>
                                        <p:cTn id="7" dur="500"/>
                                        <p:tgtEl>
                                          <p:spTgt spid="3891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8916">
                                            <p:txEl>
                                              <p:pRg st="2" end="2"/>
                                            </p:txEl>
                                          </p:spTgt>
                                        </p:tgtEl>
                                        <p:attrNameLst>
                                          <p:attrName>style.visibility</p:attrName>
                                        </p:attrNameLst>
                                      </p:cBhvr>
                                      <p:to>
                                        <p:strVal val="visible"/>
                                      </p:to>
                                    </p:set>
                                    <p:animEffect transition="in" filter="blinds(horizontal)">
                                      <p:cBhvr>
                                        <p:cTn id="12" dur="500"/>
                                        <p:tgtEl>
                                          <p:spTgt spid="3891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1833563" y="28575"/>
            <a:ext cx="6408738" cy="769938"/>
          </a:xfrm>
          <a:prstGeom prst="rect">
            <a:avLst/>
          </a:prstGeom>
          <a:noFill/>
          <a:ln w="57150">
            <a:noFill/>
            <a:miter lim="800000"/>
          </a:ln>
        </p:spPr>
        <p:txBody>
          <a:bodyPr/>
          <a:lstStyle/>
          <a:p>
            <a:pPr marL="914400" marR="0" lvl="0" indent="-914400" algn="ctr" defTabSz="914400" rtl="0" eaLnBrk="0" fontAlgn="auto" latinLnBrk="0" hangingPunct="0">
              <a:lnSpc>
                <a:spcPct val="100000"/>
              </a:lnSpc>
              <a:spcBef>
                <a:spcPts val="0"/>
              </a:spcBef>
              <a:spcAft>
                <a:spcPts val="0"/>
              </a:spcAft>
              <a:buClrTx/>
              <a:buSzTx/>
              <a:buFontTx/>
              <a:buNone/>
              <a:defRPr/>
            </a:pPr>
            <a:r>
              <a:rPr kumimoji="0" lang="zh-CN" altLang="en-US" sz="44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j-cs"/>
                <a:sym typeface="Calibri" panose="020F0502020204030204" pitchFamily="34" charset="0"/>
              </a:rPr>
              <a:t>伏尔泰对公民权利的描述</a:t>
            </a:r>
            <a:endParaRPr kumimoji="0" lang="zh-CN" altLang="en-US" sz="44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j-cs"/>
              <a:sym typeface="Calibri" panose="020F0502020204030204" pitchFamily="34" charset="0"/>
            </a:endParaRPr>
          </a:p>
        </p:txBody>
      </p:sp>
      <p:sp>
        <p:nvSpPr>
          <p:cNvPr id="14339" name="Text Box 2"/>
          <p:cNvSpPr txBox="1"/>
          <p:nvPr/>
        </p:nvSpPr>
        <p:spPr>
          <a:xfrm>
            <a:off x="107950" y="896938"/>
            <a:ext cx="8820150" cy="6492875"/>
          </a:xfrm>
          <a:prstGeom prst="rect">
            <a:avLst/>
          </a:prstGeom>
          <a:noFill/>
          <a:ln w="9525">
            <a:noFill/>
          </a:ln>
        </p:spPr>
        <p:txBody>
          <a:bodyPr>
            <a:spAutoFit/>
          </a:bodyPr>
          <a:lstStyle/>
          <a:p>
            <a:r>
              <a:rPr lang="en-US" altLang="zh-CN" sz="2000" b="1" dirty="0">
                <a:latin typeface="Times New Roman" panose="02020603050405020304" pitchFamily="18" charset="0"/>
              </a:rPr>
              <a:t>        </a:t>
            </a:r>
            <a:r>
              <a:rPr lang="zh-CN" altLang="en-US" sz="2000" b="1" dirty="0">
                <a:latin typeface="Times New Roman" panose="02020603050405020304" pitchFamily="18" charset="0"/>
              </a:rPr>
              <a:t>所有的公民不能同样地有势力，却能同样地自由，这便是英国人由于有恒而获得的结果。</a:t>
            </a:r>
            <a:endParaRPr lang="zh-CN" altLang="en-US" sz="2000" b="1" dirty="0">
              <a:latin typeface="Times New Roman" panose="02020603050405020304" pitchFamily="18" charset="0"/>
            </a:endParaRPr>
          </a:p>
          <a:p>
            <a:r>
              <a:rPr lang="zh-CN" altLang="en-US" sz="2000" b="1" dirty="0">
                <a:latin typeface="Times New Roman" panose="02020603050405020304" pitchFamily="18" charset="0"/>
              </a:rPr>
              <a:t>        享有自由，那就是只受法律支配。所以英国人爱护法律，有如父亲爱护小孩，因为法律是他们制定的，或者他们相信是他们制定的。</a:t>
            </a:r>
            <a:endParaRPr lang="zh-CN" altLang="en-US" sz="2000" b="1" dirty="0">
              <a:latin typeface="Times New Roman" panose="02020603050405020304" pitchFamily="18" charset="0"/>
            </a:endParaRPr>
          </a:p>
          <a:p>
            <a:r>
              <a:rPr lang="zh-CN" altLang="en-US" sz="2000" b="1" dirty="0">
                <a:latin typeface="Times New Roman" panose="02020603050405020304" pitchFamily="18" charset="0"/>
              </a:rPr>
              <a:t>        </a:t>
            </a:r>
            <a:r>
              <a:rPr lang="en-US" altLang="zh-CN" sz="2000" b="1" dirty="0">
                <a:latin typeface="Times New Roman" panose="02020603050405020304" pitchFamily="18" charset="0"/>
              </a:rPr>
              <a:t>…………</a:t>
            </a:r>
            <a:endParaRPr lang="en-US" altLang="zh-CN" sz="2000" b="1" dirty="0">
              <a:latin typeface="Times New Roman" panose="02020603050405020304" pitchFamily="18" charset="0"/>
            </a:endParaRPr>
          </a:p>
          <a:p>
            <a:r>
              <a:rPr lang="en-US" altLang="zh-CN" sz="2000" b="1" dirty="0">
                <a:latin typeface="Times New Roman" panose="02020603050405020304" pitchFamily="18" charset="0"/>
              </a:rPr>
              <a:t>        </a:t>
            </a:r>
            <a:r>
              <a:rPr lang="zh-CN" altLang="en-US" sz="2000" b="1" dirty="0">
                <a:latin typeface="Times New Roman" panose="02020603050405020304" pitchFamily="18" charset="0"/>
              </a:rPr>
              <a:t>下列种种才叫做自由权利：在你睡觉时，你能获得保证，第二天醒来时，你的财产和昨天一样，没有丝毫变动：这是很大、很幸福、超乎许多国家的权利；你又获得保证，你不会在半夜三更，从你妻子的怀抱，或从你孩子的拥抱中，被人家拖出去，押入城楼，或驱入沙漠：这也是权利；你又获得保证，当你一梦初醒，你有权发表你的一切想法：这是权利；你又获得保证，当你被人控告了，或者做了坏事，或者讲了鬼话，或者写了闯祸的文章，你将被依法裁判：这是权利。这些权利普及于一切居住在英国的人。</a:t>
            </a:r>
            <a:endParaRPr lang="zh-CN" altLang="en-US" sz="2000" b="1" dirty="0">
              <a:latin typeface="Times New Roman" panose="02020603050405020304" pitchFamily="18" charset="0"/>
            </a:endParaRPr>
          </a:p>
          <a:p>
            <a:r>
              <a:rPr lang="zh-CN" altLang="en-US" sz="2000" b="1" dirty="0">
                <a:latin typeface="Times New Roman" panose="02020603050405020304" pitchFamily="18" charset="0"/>
              </a:rPr>
              <a:t>        我敢于说：倘使我们召集人类制定法律的话，人类必然为了自己的安全，订出这样的法律。那么，为什么别的国家不采取这些法律呢？这样是否等于问为什么椰子在印度能成熟，在罗马就不会。你可以回答：在英国，这些椰子不是从来就能成熟的；可以回答：它们被栽培得还不久；可以回答：在瑞典曾经学样试种过，却没有成功；可以回答：你可以从别的省份运椰子来，例如运到波斯尼亚或塞尔维亚。所以，试种一下吧！</a:t>
            </a:r>
            <a:endParaRPr lang="zh-CN" altLang="en-US" sz="2000" b="1" dirty="0">
              <a:latin typeface="Times New Roman" panose="02020603050405020304" pitchFamily="18" charset="0"/>
            </a:endParaRPr>
          </a:p>
          <a:p>
            <a:r>
              <a:rPr lang="zh-CN" altLang="en-US" sz="2000" b="1" dirty="0">
                <a:latin typeface="Times New Roman" panose="02020603050405020304" pitchFamily="18" charset="0"/>
              </a:rPr>
              <a:t>                                                                        </a:t>
            </a:r>
            <a:r>
              <a:rPr lang="en-US" altLang="zh-CN" sz="2000" b="1" dirty="0">
                <a:latin typeface="Times New Roman" panose="02020603050405020304" pitchFamily="18" charset="0"/>
              </a:rPr>
              <a:t>——《</a:t>
            </a:r>
            <a:r>
              <a:rPr lang="zh-CN" altLang="en-US" sz="2000" b="1" dirty="0">
                <a:latin typeface="Times New Roman" panose="02020603050405020304" pitchFamily="18" charset="0"/>
              </a:rPr>
              <a:t>关于百科全书的问题</a:t>
            </a:r>
            <a:r>
              <a:rPr lang="en-US" altLang="zh-CN" sz="2000" b="1" dirty="0">
                <a:latin typeface="Times New Roman" panose="02020603050405020304" pitchFamily="18" charset="0"/>
              </a:rPr>
              <a:t>》</a:t>
            </a:r>
            <a:endParaRPr lang="en-US" altLang="zh-CN" sz="2000" b="1" dirty="0">
              <a:latin typeface="Times New Roman" panose="02020603050405020304" pitchFamily="18" charset="0"/>
            </a:endParaRPr>
          </a:p>
          <a:p>
            <a:pPr>
              <a:spcBef>
                <a:spcPct val="50000"/>
              </a:spcBef>
            </a:pPr>
            <a:endParaRPr lang="en-US" altLang="zh-CN" sz="2000" b="1" dirty="0">
              <a:latin typeface="Times New Roman" panose="02020603050405020304" pitchFamily="18" charset="0"/>
            </a:endParaRPr>
          </a:p>
        </p:txBody>
      </p:sp>
      <p:cxnSp>
        <p:nvCxnSpPr>
          <p:cNvPr id="2" name="直接连接符 1"/>
          <p:cNvCxnSpPr/>
          <p:nvPr/>
        </p:nvCxnSpPr>
        <p:spPr>
          <a:xfrm>
            <a:off x="5277485" y="1243330"/>
            <a:ext cx="1008380" cy="0"/>
          </a:xfrm>
          <a:prstGeom prst="line">
            <a:avLst/>
          </a:prstGeom>
          <a:ln>
            <a:solidFill>
              <a:srgbClr val="FF0000"/>
            </a:solidFill>
          </a:ln>
        </p:spPr>
        <p:style>
          <a:lnRef idx="3">
            <a:schemeClr val="accent6"/>
          </a:lnRef>
          <a:fillRef idx="0">
            <a:schemeClr val="accent6"/>
          </a:fillRef>
          <a:effectRef idx="2">
            <a:schemeClr val="accent6"/>
          </a:effectRef>
          <a:fontRef idx="minor">
            <a:schemeClr val="tx1"/>
          </a:fontRef>
        </p:style>
      </p:cxnSp>
      <p:cxnSp>
        <p:nvCxnSpPr>
          <p:cNvPr id="3" name="直接连接符 2"/>
          <p:cNvCxnSpPr/>
          <p:nvPr/>
        </p:nvCxnSpPr>
        <p:spPr>
          <a:xfrm>
            <a:off x="3155950" y="1831340"/>
            <a:ext cx="1008380" cy="0"/>
          </a:xfrm>
          <a:prstGeom prst="line">
            <a:avLst/>
          </a:prstGeom>
          <a:ln>
            <a:solidFill>
              <a:srgbClr val="FF0000"/>
            </a:solidFill>
          </a:ln>
        </p:spPr>
        <p:style>
          <a:lnRef idx="3">
            <a:schemeClr val="accent6"/>
          </a:lnRef>
          <a:fillRef idx="0">
            <a:schemeClr val="accent6"/>
          </a:fillRef>
          <a:effectRef idx="2">
            <a:schemeClr val="accent6"/>
          </a:effectRef>
          <a:fontRef idx="minor">
            <a:schemeClr val="tx1"/>
          </a:fontRef>
        </p:style>
      </p:cxnSp>
      <p:cxnSp>
        <p:nvCxnSpPr>
          <p:cNvPr id="5" name="直接连接符 4"/>
          <p:cNvCxnSpPr/>
          <p:nvPr/>
        </p:nvCxnSpPr>
        <p:spPr>
          <a:xfrm flipV="1">
            <a:off x="723265" y="3035300"/>
            <a:ext cx="343535" cy="370840"/>
          </a:xfrm>
          <a:prstGeom prst="line">
            <a:avLst/>
          </a:prstGeom>
          <a:ln>
            <a:solidFill>
              <a:srgbClr val="FF0000"/>
            </a:solidFill>
          </a:ln>
        </p:spPr>
        <p:style>
          <a:lnRef idx="3">
            <a:schemeClr val="accent6"/>
          </a:lnRef>
          <a:fillRef idx="0">
            <a:schemeClr val="accent6"/>
          </a:fillRef>
          <a:effectRef idx="2">
            <a:schemeClr val="accent6"/>
          </a:effectRef>
          <a:fontRef idx="minor">
            <a:schemeClr val="tx1"/>
          </a:fontRef>
        </p:style>
      </p:cxnSp>
      <p:cxnSp>
        <p:nvCxnSpPr>
          <p:cNvPr id="6" name="直接连接符 5"/>
          <p:cNvCxnSpPr/>
          <p:nvPr/>
        </p:nvCxnSpPr>
        <p:spPr>
          <a:xfrm flipV="1">
            <a:off x="7129780" y="3329305"/>
            <a:ext cx="343535" cy="370840"/>
          </a:xfrm>
          <a:prstGeom prst="line">
            <a:avLst/>
          </a:prstGeom>
          <a:ln>
            <a:solidFill>
              <a:srgbClr val="FF0000"/>
            </a:solidFill>
          </a:ln>
        </p:spPr>
        <p:style>
          <a:lnRef idx="3">
            <a:schemeClr val="accent6"/>
          </a:lnRef>
          <a:fillRef idx="0">
            <a:schemeClr val="accent6"/>
          </a:fillRef>
          <a:effectRef idx="2">
            <a:schemeClr val="accent6"/>
          </a:effectRef>
          <a:fontRef idx="minor">
            <a:schemeClr val="tx1"/>
          </a:fontRef>
        </p:style>
      </p:cxnSp>
      <p:cxnSp>
        <p:nvCxnSpPr>
          <p:cNvPr id="7" name="直接连接符 6"/>
          <p:cNvCxnSpPr/>
          <p:nvPr/>
        </p:nvCxnSpPr>
        <p:spPr>
          <a:xfrm flipV="1">
            <a:off x="6583680" y="3700145"/>
            <a:ext cx="343535" cy="370840"/>
          </a:xfrm>
          <a:prstGeom prst="line">
            <a:avLst/>
          </a:prstGeom>
          <a:ln>
            <a:solidFill>
              <a:srgbClr val="FF0000"/>
            </a:solidFill>
          </a:ln>
        </p:spPr>
        <p:style>
          <a:lnRef idx="3">
            <a:schemeClr val="accent6"/>
          </a:lnRef>
          <a:fillRef idx="0">
            <a:schemeClr val="accent6"/>
          </a:fillRef>
          <a:effectRef idx="2">
            <a:schemeClr val="accent6"/>
          </a:effectRef>
          <a:fontRef idx="minor">
            <a:schemeClr val="tx1"/>
          </a:fontRef>
        </p:style>
      </p:cxnSp>
      <p:cxnSp>
        <p:nvCxnSpPr>
          <p:cNvPr id="8" name="直接连接符 7"/>
          <p:cNvCxnSpPr/>
          <p:nvPr/>
        </p:nvCxnSpPr>
        <p:spPr>
          <a:xfrm flipV="1">
            <a:off x="3044190" y="4253865"/>
            <a:ext cx="343535" cy="370840"/>
          </a:xfrm>
          <a:prstGeom prst="line">
            <a:avLst/>
          </a:prstGeom>
          <a:ln>
            <a:solidFill>
              <a:srgbClr val="FF0000"/>
            </a:solidFill>
          </a:ln>
        </p:spPr>
        <p:style>
          <a:lnRef idx="3">
            <a:schemeClr val="accent6"/>
          </a:lnRef>
          <a:fillRef idx="0">
            <a:schemeClr val="accent6"/>
          </a:fillRef>
          <a:effectRef idx="2">
            <a:schemeClr val="accent6"/>
          </a:effectRef>
          <a:fontRef idx="minor">
            <a:schemeClr val="tx1"/>
          </a:fontRef>
        </p:style>
      </p:cxnSp>
      <p:cxnSp>
        <p:nvCxnSpPr>
          <p:cNvPr id="9" name="直接连接符 8"/>
          <p:cNvCxnSpPr/>
          <p:nvPr/>
        </p:nvCxnSpPr>
        <p:spPr>
          <a:xfrm flipV="1">
            <a:off x="3044190" y="5156835"/>
            <a:ext cx="3759835" cy="15240"/>
          </a:xfrm>
          <a:prstGeom prst="line">
            <a:avLst/>
          </a:prstGeom>
          <a:ln>
            <a:solidFill>
              <a:srgbClr val="FF0000"/>
            </a:solidFill>
          </a:ln>
        </p:spPr>
        <p:style>
          <a:lnRef idx="3">
            <a:schemeClr val="accent6"/>
          </a:lnRef>
          <a:fillRef idx="0">
            <a:schemeClr val="accent6"/>
          </a:fillRef>
          <a:effectRef idx="2">
            <a:schemeClr val="accent6"/>
          </a:effectRef>
          <a:fontRef idx="minor">
            <a:schemeClr val="tx1"/>
          </a:fontRef>
        </p:style>
      </p:cxn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p:tgtEl>
                                          <p:spTgt spid="2"/>
                                        </p:tgtEl>
                                        <p:attrNameLst>
                                          <p:attrName>ppt_y</p:attrName>
                                        </p:attrNameLst>
                                      </p:cBhvr>
                                      <p:tavLst>
                                        <p:tav tm="0">
                                          <p:val>
                                            <p:strVal val="#ppt_y+#ppt_h*1.125000"/>
                                          </p:val>
                                        </p:tav>
                                        <p:tav tm="100000">
                                          <p:val>
                                            <p:strVal val="#ppt_y"/>
                                          </p:val>
                                        </p:tav>
                                      </p:tavLst>
                                    </p:anim>
                                    <p:animEffect transition="in" filter="wipe(up)">
                                      <p:cBhvr>
                                        <p:cTn id="8" dur="500"/>
                                        <p:tgtEl>
                                          <p:spTgt spid="2"/>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p:tgtEl>
                                          <p:spTgt spid="3"/>
                                        </p:tgtEl>
                                        <p:attrNameLst>
                                          <p:attrName>ppt_y</p:attrName>
                                        </p:attrNameLst>
                                      </p:cBhvr>
                                      <p:tavLst>
                                        <p:tav tm="0">
                                          <p:val>
                                            <p:strVal val="#ppt_y+#ppt_h*1.125000"/>
                                          </p:val>
                                        </p:tav>
                                        <p:tav tm="100000">
                                          <p:val>
                                            <p:strVal val="#ppt_y"/>
                                          </p:val>
                                        </p:tav>
                                      </p:tavLst>
                                    </p:anim>
                                    <p:animEffect transition="in" filter="wipe(up)">
                                      <p:cBhvr>
                                        <p:cTn id="14" dur="5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p:tgtEl>
                                          <p:spTgt spid="5"/>
                                        </p:tgtEl>
                                        <p:attrNameLst>
                                          <p:attrName>ppt_y</p:attrName>
                                        </p:attrNameLst>
                                      </p:cBhvr>
                                      <p:tavLst>
                                        <p:tav tm="0">
                                          <p:val>
                                            <p:strVal val="#ppt_y+#ppt_h*1.125000"/>
                                          </p:val>
                                        </p:tav>
                                        <p:tav tm="100000">
                                          <p:val>
                                            <p:strVal val="#ppt_y"/>
                                          </p:val>
                                        </p:tav>
                                      </p:tavLst>
                                    </p:anim>
                                    <p:animEffect transition="in" filter="wipe(up)">
                                      <p:cBhvr>
                                        <p:cTn id="20" dur="5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p:tgtEl>
                                          <p:spTgt spid="6"/>
                                        </p:tgtEl>
                                        <p:attrNameLst>
                                          <p:attrName>ppt_y</p:attrName>
                                        </p:attrNameLst>
                                      </p:cBhvr>
                                      <p:tavLst>
                                        <p:tav tm="0">
                                          <p:val>
                                            <p:strVal val="#ppt_y+#ppt_h*1.125000"/>
                                          </p:val>
                                        </p:tav>
                                        <p:tav tm="100000">
                                          <p:val>
                                            <p:strVal val="#ppt_y"/>
                                          </p:val>
                                        </p:tav>
                                      </p:tavLst>
                                    </p:anim>
                                    <p:animEffect transition="in" filter="wipe(up)">
                                      <p:cBhvr>
                                        <p:cTn id="26" dur="500"/>
                                        <p:tgtEl>
                                          <p:spTgt spid="6"/>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p:tgtEl>
                                          <p:spTgt spid="7"/>
                                        </p:tgtEl>
                                        <p:attrNameLst>
                                          <p:attrName>ppt_y</p:attrName>
                                        </p:attrNameLst>
                                      </p:cBhvr>
                                      <p:tavLst>
                                        <p:tav tm="0">
                                          <p:val>
                                            <p:strVal val="#ppt_y+#ppt_h*1.125000"/>
                                          </p:val>
                                        </p:tav>
                                        <p:tav tm="100000">
                                          <p:val>
                                            <p:strVal val="#ppt_y"/>
                                          </p:val>
                                        </p:tav>
                                      </p:tavLst>
                                    </p:anim>
                                    <p:animEffect transition="in" filter="wipe(up)">
                                      <p:cBhvr>
                                        <p:cTn id="32" dur="500"/>
                                        <p:tgtEl>
                                          <p:spTgt spid="7"/>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p:tgtEl>
                                          <p:spTgt spid="8"/>
                                        </p:tgtEl>
                                        <p:attrNameLst>
                                          <p:attrName>ppt_y</p:attrName>
                                        </p:attrNameLst>
                                      </p:cBhvr>
                                      <p:tavLst>
                                        <p:tav tm="0">
                                          <p:val>
                                            <p:strVal val="#ppt_y+#ppt_h*1.125000"/>
                                          </p:val>
                                        </p:tav>
                                        <p:tav tm="100000">
                                          <p:val>
                                            <p:strVal val="#ppt_y"/>
                                          </p:val>
                                        </p:tav>
                                      </p:tavLst>
                                    </p:anim>
                                    <p:animEffect transition="in" filter="wipe(up)">
                                      <p:cBhvr>
                                        <p:cTn id="38" dur="500"/>
                                        <p:tgtEl>
                                          <p:spTgt spid="8"/>
                                        </p:tgtEl>
                                      </p:cBhvr>
                                    </p:animEffect>
                                  </p:childTnLst>
                                </p:cTn>
                              </p:par>
                            </p:childTnLst>
                          </p:cTn>
                        </p:par>
                      </p:childTnLst>
                    </p:cTn>
                  </p:par>
                  <p:par>
                    <p:cTn id="39" fill="hold">
                      <p:stCondLst>
                        <p:cond delay="indefinite"/>
                      </p:stCondLst>
                      <p:childTnLst>
                        <p:par>
                          <p:cTn id="40" fill="hold">
                            <p:stCondLst>
                              <p:cond delay="0"/>
                            </p:stCondLst>
                            <p:childTnLst>
                              <p:par>
                                <p:cTn id="41" presetID="12" presetClass="entr" presetSubtype="4" fill="hold"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p:tgtEl>
                                          <p:spTgt spid="9"/>
                                        </p:tgtEl>
                                        <p:attrNameLst>
                                          <p:attrName>ppt_y</p:attrName>
                                        </p:attrNameLst>
                                      </p:cBhvr>
                                      <p:tavLst>
                                        <p:tav tm="0">
                                          <p:val>
                                            <p:strVal val="#ppt_y+#ppt_h*1.125000"/>
                                          </p:val>
                                        </p:tav>
                                        <p:tav tm="100000">
                                          <p:val>
                                            <p:strVal val="#ppt_y"/>
                                          </p:val>
                                        </p:tav>
                                      </p:tavLst>
                                    </p:anim>
                                    <p:animEffect transition="in" filter="wipe(up)">
                                      <p:cBhvr>
                                        <p:cTn id="4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idx="1"/>
          </p:nvPr>
        </p:nvSpPr>
        <p:spPr>
          <a:xfrm>
            <a:off x="-22225" y="1052513"/>
            <a:ext cx="9504363" cy="2057400"/>
          </a:xfrm>
        </p:spPr>
        <p:txBody>
          <a:bodyPr vert="horz" wrap="square" lIns="91440" tIns="45720" rIns="91440" bIns="45720" anchor="t"/>
          <a:lstStyle/>
          <a:p>
            <a:pPr marL="0" indent="0" eaLnBrk="1" hangingPunct="1">
              <a:buNone/>
            </a:pPr>
            <a:r>
              <a:rPr lang="en-US" altLang="zh-CN" b="1" dirty="0">
                <a:latin typeface="黑体" panose="02010609060101010101" pitchFamily="49" charset="-122"/>
                <a:ea typeface="黑体" panose="02010609060101010101" pitchFamily="49" charset="-122"/>
              </a:rPr>
              <a:t>2.</a:t>
            </a:r>
            <a:r>
              <a:rPr lang="zh-CN" altLang="en-US" b="1" dirty="0">
                <a:latin typeface="黑体" panose="02010609060101010101" pitchFamily="49" charset="-122"/>
                <a:ea typeface="黑体" panose="02010609060101010101" pitchFamily="49" charset="-122"/>
              </a:rPr>
              <a:t>在第二段论述中，伏尔泰描述的是什么权利？这种权利是以什么为保障的？英国的制度对其他国家有无借鉴意义?</a:t>
            </a:r>
            <a:endParaRPr lang="zh-CN" altLang="en-US" b="1" dirty="0">
              <a:latin typeface="黑体" panose="02010609060101010101" pitchFamily="49" charset="-122"/>
              <a:ea typeface="黑体" panose="02010609060101010101" pitchFamily="49" charset="-122"/>
            </a:endParaRPr>
          </a:p>
        </p:txBody>
      </p:sp>
      <p:sp>
        <p:nvSpPr>
          <p:cNvPr id="39939" name="Rectangle 3"/>
          <p:cNvSpPr/>
          <p:nvPr/>
        </p:nvSpPr>
        <p:spPr>
          <a:xfrm>
            <a:off x="442278" y="2814638"/>
            <a:ext cx="7620000" cy="2057400"/>
          </a:xfrm>
          <a:prstGeom prst="rect">
            <a:avLst/>
          </a:prstGeom>
          <a:noFill/>
          <a:ln w="12700">
            <a:noFill/>
          </a:ln>
        </p:spPr>
        <p:txBody>
          <a:bodyPr/>
          <a:lstStyle/>
          <a:p>
            <a:pPr marL="342900" indent="-342900">
              <a:spcBef>
                <a:spcPct val="20000"/>
              </a:spcBef>
              <a:buClr>
                <a:schemeClr val="tx2"/>
              </a:buClr>
              <a:buFont typeface="Wingdings" panose="05000000000000000000" pitchFamily="2" charset="2"/>
              <a:buChar char="w"/>
            </a:pPr>
            <a:r>
              <a:rPr lang="zh-CN" altLang="en-US" sz="3200" b="1" dirty="0">
                <a:latin typeface="Times New Roman" panose="02020603050405020304" pitchFamily="18" charset="0"/>
              </a:rPr>
              <a:t>自由权利</a:t>
            </a:r>
            <a:endParaRPr lang="zh-CN" altLang="en-US" sz="3200" b="1" dirty="0">
              <a:latin typeface="Times New Roman" panose="02020603050405020304" pitchFamily="18" charset="0"/>
            </a:endParaRPr>
          </a:p>
          <a:p>
            <a:pPr marL="342900" indent="-342900">
              <a:spcBef>
                <a:spcPct val="20000"/>
              </a:spcBef>
              <a:buClr>
                <a:schemeClr val="tx2"/>
              </a:buClr>
              <a:buFont typeface="Wingdings" panose="05000000000000000000" pitchFamily="2" charset="2"/>
              <a:buChar char="w"/>
            </a:pPr>
            <a:r>
              <a:rPr lang="zh-CN" altLang="en-US" sz="3200" b="1" dirty="0">
                <a:latin typeface="Times New Roman" panose="02020603050405020304" pitchFamily="18" charset="0"/>
              </a:rPr>
              <a:t>以法律为保障</a:t>
            </a:r>
            <a:endParaRPr lang="zh-CN" altLang="en-US" sz="3200" b="1" dirty="0">
              <a:latin typeface="Times New Roman" panose="02020603050405020304" pitchFamily="18" charset="0"/>
            </a:endParaRPr>
          </a:p>
          <a:p>
            <a:pPr marL="342900" indent="-342900">
              <a:spcBef>
                <a:spcPct val="20000"/>
              </a:spcBef>
              <a:buClr>
                <a:schemeClr val="tx2"/>
              </a:buClr>
              <a:buFont typeface="Wingdings" panose="05000000000000000000" pitchFamily="2" charset="2"/>
              <a:buChar char="w"/>
            </a:pPr>
            <a:r>
              <a:rPr lang="zh-CN" altLang="en-US" sz="3200" b="1" dirty="0">
                <a:latin typeface="Times New Roman" panose="02020603050405020304" pitchFamily="18" charset="0"/>
              </a:rPr>
              <a:t>有</a:t>
            </a:r>
            <a:endParaRPr lang="zh-CN" altLang="en-US" sz="3200" b="1" dirty="0">
              <a:latin typeface="Times New Roman" panose="02020603050405020304" pitchFamily="18" charset="0"/>
            </a:endParaRPr>
          </a:p>
        </p:txBody>
      </p:sp>
      <p:sp>
        <p:nvSpPr>
          <p:cNvPr id="15364" name="Rectangle 2"/>
          <p:cNvSpPr>
            <a:spLocks noGrp="1"/>
          </p:cNvSpPr>
          <p:nvPr>
            <p:ph type="title"/>
          </p:nvPr>
        </p:nvSpPr>
        <p:spPr>
          <a:xfrm>
            <a:off x="3203575" y="44450"/>
            <a:ext cx="2819400" cy="1143000"/>
          </a:xfrm>
        </p:spPr>
        <p:txBody>
          <a:bodyPr vert="horz" wrap="square" lIns="91440" tIns="45720" rIns="91440" bIns="45720" anchor="ctr"/>
          <a:lstStyle/>
          <a:p>
            <a:pPr eaLnBrk="1" hangingPunct="1"/>
            <a:r>
              <a:rPr lang="zh-CN" altLang="en-US" b="1" dirty="0">
                <a:latin typeface="微软雅黑" panose="020B0503020204020204" pitchFamily="34" charset="-122"/>
                <a:ea typeface="微软雅黑" panose="020B0503020204020204" pitchFamily="34" charset="-122"/>
              </a:rPr>
              <a:t>思 考</a:t>
            </a:r>
            <a:endParaRPr lang="zh-CN" altLang="en-US" b="1" dirty="0">
              <a:latin typeface="微软雅黑" panose="020B0503020204020204" pitchFamily="34" charset="-122"/>
              <a:ea typeface="微软雅黑" panose="020B0503020204020204" pitchFamily="34" charset="-122"/>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9939">
                                            <p:txEl>
                                              <p:pRg st="0" end="0"/>
                                            </p:txEl>
                                          </p:spTgt>
                                        </p:tgtEl>
                                        <p:attrNameLst>
                                          <p:attrName>style.visibility</p:attrName>
                                        </p:attrNameLst>
                                      </p:cBhvr>
                                      <p:to>
                                        <p:strVal val="visible"/>
                                      </p:to>
                                    </p:set>
                                    <p:animEffect transition="in" filter="blinds(horizontal)">
                                      <p:cBhvr>
                                        <p:cTn id="7" dur="500"/>
                                        <p:tgtEl>
                                          <p:spTgt spid="3993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9939">
                                            <p:txEl>
                                              <p:pRg st="1" end="1"/>
                                            </p:txEl>
                                          </p:spTgt>
                                        </p:tgtEl>
                                        <p:attrNameLst>
                                          <p:attrName>style.visibility</p:attrName>
                                        </p:attrNameLst>
                                      </p:cBhvr>
                                      <p:to>
                                        <p:strVal val="visible"/>
                                      </p:to>
                                    </p:set>
                                    <p:animEffect transition="in" filter="blinds(horizontal)">
                                      <p:cBhvr>
                                        <p:cTn id="12" dur="500"/>
                                        <p:tgtEl>
                                          <p:spTgt spid="3993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9939">
                                            <p:txEl>
                                              <p:pRg st="2" end="2"/>
                                            </p:txEl>
                                          </p:spTgt>
                                        </p:tgtEl>
                                        <p:attrNameLst>
                                          <p:attrName>style.visibility</p:attrName>
                                        </p:attrNameLst>
                                      </p:cBhvr>
                                      <p:to>
                                        <p:strVal val="visible"/>
                                      </p:to>
                                    </p:set>
                                    <p:animEffect transition="in" filter="blinds(horizontal)">
                                      <p:cBhvr>
                                        <p:cTn id="17" dur="500"/>
                                        <p:tgtEl>
                                          <p:spTgt spid="3993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idx="1"/>
          </p:nvPr>
        </p:nvSpPr>
        <p:spPr>
          <a:xfrm>
            <a:off x="179388" y="1098550"/>
            <a:ext cx="9001125" cy="990600"/>
          </a:xfrm>
        </p:spPr>
        <p:txBody>
          <a:bodyPr vert="horz" wrap="square" lIns="91440" tIns="45720" rIns="91440" bIns="45720" anchor="t"/>
          <a:lstStyle/>
          <a:p>
            <a:pPr marL="0" indent="0" eaLnBrk="1" hangingPunct="1">
              <a:lnSpc>
                <a:spcPct val="90000"/>
              </a:lnSpc>
              <a:buNone/>
            </a:pPr>
            <a:r>
              <a:rPr lang="en-US" altLang="zh-CN" b="1" dirty="0">
                <a:latin typeface="黑体" panose="02010609060101010101" pitchFamily="49" charset="-122"/>
                <a:ea typeface="黑体" panose="02010609060101010101" pitchFamily="49" charset="-122"/>
              </a:rPr>
              <a:t>3.</a:t>
            </a:r>
            <a:r>
              <a:rPr lang="zh-CN" altLang="en-US" b="1" dirty="0">
                <a:latin typeface="黑体" panose="02010609060101010101" pitchFamily="49" charset="-122"/>
                <a:ea typeface="黑体" panose="02010609060101010101" pitchFamily="49" charset="-122"/>
              </a:rPr>
              <a:t>伏尔泰为什么运用这种风格写作？为什么写这样的内容？</a:t>
            </a:r>
            <a:endParaRPr lang="zh-CN" altLang="en-US" b="1" dirty="0">
              <a:latin typeface="黑体" panose="02010609060101010101" pitchFamily="49" charset="-122"/>
              <a:ea typeface="黑体" panose="02010609060101010101" pitchFamily="49" charset="-122"/>
            </a:endParaRPr>
          </a:p>
        </p:txBody>
      </p:sp>
      <p:sp>
        <p:nvSpPr>
          <p:cNvPr id="40963" name="Rectangle 3"/>
          <p:cNvSpPr/>
          <p:nvPr/>
        </p:nvSpPr>
        <p:spPr>
          <a:xfrm>
            <a:off x="107950" y="2133600"/>
            <a:ext cx="8785225" cy="4572000"/>
          </a:xfrm>
          <a:prstGeom prst="rect">
            <a:avLst/>
          </a:prstGeom>
          <a:noFill/>
          <a:ln w="12700">
            <a:noFill/>
          </a:ln>
        </p:spPr>
        <p:txBody>
          <a:bodyPr/>
          <a:lstStyle/>
          <a:p>
            <a:pPr marL="342900" indent="-342900" algn="just">
              <a:lnSpc>
                <a:spcPct val="120000"/>
              </a:lnSpc>
              <a:spcBef>
                <a:spcPct val="20000"/>
              </a:spcBef>
              <a:buClr>
                <a:schemeClr val="tx2"/>
              </a:buClr>
              <a:buFont typeface="Wingdings" panose="05000000000000000000" pitchFamily="2" charset="2"/>
              <a:buChar char="w"/>
            </a:pPr>
            <a:r>
              <a:rPr lang="zh-CN" altLang="en-US" sz="2800" b="1" dirty="0">
                <a:latin typeface="Times New Roman" panose="02020603050405020304" pitchFamily="18" charset="0"/>
              </a:rPr>
              <a:t>这种写法容易被民众所接受，通俗易懂，比喻生动，政体的优越性也全部被表达出来。</a:t>
            </a:r>
            <a:endParaRPr lang="zh-CN" altLang="en-US" sz="2800" b="1" dirty="0">
              <a:latin typeface="Times New Roman" panose="02020603050405020304" pitchFamily="18" charset="0"/>
            </a:endParaRPr>
          </a:p>
          <a:p>
            <a:pPr marL="342900" indent="-342900" algn="just">
              <a:lnSpc>
                <a:spcPct val="120000"/>
              </a:lnSpc>
              <a:spcBef>
                <a:spcPct val="20000"/>
              </a:spcBef>
              <a:buClr>
                <a:schemeClr val="tx2"/>
              </a:buClr>
              <a:buFont typeface="Wingdings" panose="05000000000000000000" pitchFamily="2" charset="2"/>
              <a:buChar char="w"/>
            </a:pPr>
            <a:r>
              <a:rPr lang="zh-CN" altLang="en-US" sz="2800" b="1" dirty="0">
                <a:latin typeface="Times New Roman" panose="02020603050405020304" pitchFamily="18" charset="0"/>
              </a:rPr>
              <a:t>英国人说英国，与过去相比较，实际就是与君主专制、封建特权相比较，说明其进步性。英国人有一种自豪感、满足感。法国人说英国人暗含着羡慕，比较自身的状况提出来，我们为什么不能这样？伏尔泰推崇英国的君主立宪制，他号召“试种一下吧！”</a:t>
            </a:r>
            <a:endParaRPr lang="zh-CN" altLang="en-US" sz="2800" b="1" dirty="0">
              <a:latin typeface="Times New Roman" panose="02020603050405020304" pitchFamily="18" charset="0"/>
            </a:endParaRPr>
          </a:p>
        </p:txBody>
      </p:sp>
      <p:sp>
        <p:nvSpPr>
          <p:cNvPr id="16388" name="Rectangle 2"/>
          <p:cNvSpPr>
            <a:spLocks noGrp="1"/>
          </p:cNvSpPr>
          <p:nvPr>
            <p:ph type="title"/>
          </p:nvPr>
        </p:nvSpPr>
        <p:spPr>
          <a:xfrm>
            <a:off x="3203575" y="44450"/>
            <a:ext cx="2819400" cy="1143000"/>
          </a:xfrm>
        </p:spPr>
        <p:txBody>
          <a:bodyPr vert="horz" wrap="square" lIns="91440" tIns="45720" rIns="91440" bIns="45720" anchor="ctr"/>
          <a:lstStyle/>
          <a:p>
            <a:pPr eaLnBrk="1" hangingPunct="1"/>
            <a:r>
              <a:rPr lang="zh-CN" altLang="en-US" b="1" dirty="0">
                <a:latin typeface="微软雅黑" panose="020B0503020204020204" pitchFamily="34" charset="-122"/>
                <a:ea typeface="微软雅黑" panose="020B0503020204020204" pitchFamily="34" charset="-122"/>
              </a:rPr>
              <a:t>思 考</a:t>
            </a:r>
            <a:endParaRPr lang="zh-CN" altLang="en-US" b="1" dirty="0">
              <a:latin typeface="微软雅黑" panose="020B0503020204020204" pitchFamily="34" charset="-122"/>
              <a:ea typeface="微软雅黑" panose="020B0503020204020204" pitchFamily="34" charset="-122"/>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0963">
                                            <p:txEl>
                                              <p:pRg st="0" end="0"/>
                                            </p:txEl>
                                          </p:spTgt>
                                        </p:tgtEl>
                                        <p:attrNameLst>
                                          <p:attrName>style.visibility</p:attrName>
                                        </p:attrNameLst>
                                      </p:cBhvr>
                                      <p:to>
                                        <p:strVal val="visible"/>
                                      </p:to>
                                    </p:set>
                                    <p:animEffect transition="in" filter="blinds(horizontal)">
                                      <p:cBhvr>
                                        <p:cTn id="7" dur="500"/>
                                        <p:tgtEl>
                                          <p:spTgt spid="4096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40963">
                                            <p:txEl>
                                              <p:pRg st="1" end="1"/>
                                            </p:txEl>
                                          </p:spTgt>
                                        </p:tgtEl>
                                        <p:attrNameLst>
                                          <p:attrName>style.visibility</p:attrName>
                                        </p:attrNameLst>
                                      </p:cBhvr>
                                      <p:to>
                                        <p:strVal val="visible"/>
                                      </p:to>
                                    </p:set>
                                    <p:animEffect transition="in" filter="blinds(horizontal)">
                                      <p:cBhvr>
                                        <p:cTn id="12" dur="500"/>
                                        <p:tgtEl>
                                          <p:spTgt spid="4096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文本框 9217" descr="蓝色面巾纸"/>
          <p:cNvSpPr txBox="1"/>
          <p:nvPr/>
        </p:nvSpPr>
        <p:spPr>
          <a:xfrm>
            <a:off x="638175" y="504825"/>
            <a:ext cx="8060055" cy="3969385"/>
          </a:xfrm>
          <a:prstGeom prst="rect">
            <a:avLst/>
          </a:prstGeom>
          <a:blipFill rotWithShape="1">
            <a:blip r:embed="rId1" cstate="print"/>
          </a:blipFill>
          <a:ln w="9525" cap="flat" cmpd="sng">
            <a:solidFill>
              <a:schemeClr val="bg2"/>
            </a:solidFill>
            <a:prstDash val="solid"/>
            <a:miter/>
            <a:headEnd type="none" w="med" len="med"/>
            <a:tailEnd type="none" w="med" len="med"/>
          </a:ln>
          <a:effectLst>
            <a:outerShdw dist="107763" dir="2699999" algn="ctr" rotWithShape="0">
              <a:schemeClr val="bg2">
                <a:alpha val="50000"/>
              </a:schemeClr>
            </a:outerShdw>
          </a:effectLst>
        </p:spPr>
        <p:txBody>
          <a:bodyPr wrap="square">
            <a:spAutoFit/>
          </a:bodyPr>
          <a:lstStyle/>
          <a:p>
            <a:pPr>
              <a:spcBef>
                <a:spcPct val="50000"/>
              </a:spcBef>
            </a:pPr>
            <a:r>
              <a:rPr lang="zh-CN" altLang="en-US" sz="2400" dirty="0">
                <a:latin typeface="楷体_GB2312" pitchFamily="1" charset="-122"/>
                <a:ea typeface="楷体_GB2312" pitchFamily="1" charset="-122"/>
              </a:rPr>
              <a:t>    一、仔细阅读上面两段论述，结合所学知识，请思考下列问题：</a:t>
            </a:r>
            <a:endParaRPr lang="zh-CN" altLang="en-US" sz="2400" dirty="0">
              <a:latin typeface="楷体_GB2312" pitchFamily="1" charset="-122"/>
              <a:ea typeface="楷体_GB2312" pitchFamily="1" charset="-122"/>
            </a:endParaRPr>
          </a:p>
          <a:p>
            <a:pPr>
              <a:spcBef>
                <a:spcPct val="50000"/>
              </a:spcBef>
            </a:pPr>
            <a:r>
              <a:rPr lang="zh-CN" altLang="en-US" sz="2400" dirty="0">
                <a:latin typeface="楷体_GB2312" pitchFamily="1" charset="-122"/>
                <a:ea typeface="楷体_GB2312" pitchFamily="1" charset="-122"/>
              </a:rPr>
              <a:t>    1.第一段论述中，伏尔泰是如何描述英国的君主立宪制和两党制的？在他看来，英国的这种政体有何好处？</a:t>
            </a:r>
            <a:endParaRPr lang="zh-CN" altLang="en-US" sz="2400" dirty="0">
              <a:latin typeface="楷体_GB2312" pitchFamily="1" charset="-122"/>
              <a:ea typeface="楷体_GB2312" pitchFamily="1" charset="-122"/>
            </a:endParaRPr>
          </a:p>
          <a:p>
            <a:pPr>
              <a:spcBef>
                <a:spcPct val="50000"/>
              </a:spcBef>
            </a:pPr>
            <a:r>
              <a:rPr lang="zh-CN" altLang="en-US" sz="2400" dirty="0">
                <a:latin typeface="楷体_GB2312" pitchFamily="1" charset="-122"/>
                <a:ea typeface="楷体_GB2312" pitchFamily="1" charset="-122"/>
              </a:rPr>
              <a:t>    2.在第二段论述中，伏尔泰是如何描述自由权利的？这些权利是以什么为保障的？英国的制度对其他国家有无借鉴意义？</a:t>
            </a:r>
            <a:endParaRPr lang="zh-CN" altLang="en-US" sz="2400" dirty="0">
              <a:latin typeface="楷体_GB2312" pitchFamily="1" charset="-122"/>
              <a:ea typeface="楷体_GB2312" pitchFamily="1" charset="-122"/>
            </a:endParaRPr>
          </a:p>
          <a:p>
            <a:pPr>
              <a:spcBef>
                <a:spcPct val="50000"/>
              </a:spcBef>
            </a:pPr>
            <a:r>
              <a:rPr lang="zh-CN" altLang="en-US" sz="2400" dirty="0">
                <a:latin typeface="楷体_GB2312" pitchFamily="1" charset="-122"/>
                <a:ea typeface="楷体_GB2312" pitchFamily="1" charset="-122"/>
              </a:rPr>
              <a:t>    </a:t>
            </a:r>
            <a:r>
              <a:rPr lang="zh-CN" altLang="en-US" sz="2400" b="1" dirty="0">
                <a:solidFill>
                  <a:srgbClr val="FF0000"/>
                </a:solidFill>
                <a:latin typeface="楷体_GB2312" pitchFamily="1" charset="-122"/>
                <a:ea typeface="楷体_GB2312" pitchFamily="1" charset="-122"/>
              </a:rPr>
              <a:t>二、联系自己的切身体验，写一篇题为“什么是自由”的短文。</a:t>
            </a:r>
            <a:endParaRPr lang="zh-CN" altLang="en-US" sz="2400" b="1" dirty="0">
              <a:solidFill>
                <a:srgbClr val="FF0000"/>
              </a:solidFill>
              <a:latin typeface="楷体_GB2312" pitchFamily="1" charset="-122"/>
              <a:ea typeface="楷体_GB2312" pitchFamily="1" charset="-122"/>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blinds(horizontal)">
                                      <p:cBhvr>
                                        <p:cTn id="7" dur="500"/>
                                        <p:tgtEl>
                                          <p:spTgt spid="92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bldLvl="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xfrm>
            <a:off x="457200" y="664210"/>
            <a:ext cx="8229600" cy="560388"/>
          </a:xfrm>
        </p:spPr>
        <p:txBody>
          <a:bodyPr vert="horz" wrap="square" lIns="91440" tIns="45720" rIns="91440" bIns="45720" anchor="ctr"/>
          <a:lstStyle/>
          <a:p>
            <a:pPr eaLnBrk="1" hangingPunct="1"/>
            <a:r>
              <a:rPr lang="zh-CN" altLang="en-US" b="1" dirty="0">
                <a:latin typeface="微软雅黑" panose="020B0503020204020204" pitchFamily="34" charset="-122"/>
                <a:ea typeface="微软雅黑" panose="020B0503020204020204" pitchFamily="34" charset="-122"/>
              </a:rPr>
              <a:t>合作探究</a:t>
            </a:r>
            <a:endParaRPr lang="zh-CN" altLang="en-US" b="1" dirty="0">
              <a:latin typeface="微软雅黑" panose="020B0503020204020204" pitchFamily="34" charset="-122"/>
              <a:ea typeface="微软雅黑" panose="020B0503020204020204" pitchFamily="34" charset="-122"/>
            </a:endParaRPr>
          </a:p>
        </p:txBody>
      </p:sp>
      <p:sp>
        <p:nvSpPr>
          <p:cNvPr id="21507" name="Rectangle 3"/>
          <p:cNvSpPr>
            <a:spLocks noGrp="1"/>
          </p:cNvSpPr>
          <p:nvPr>
            <p:ph idx="1"/>
          </p:nvPr>
        </p:nvSpPr>
        <p:spPr>
          <a:xfrm>
            <a:off x="482600" y="1628775"/>
            <a:ext cx="8553450" cy="1646238"/>
          </a:xfrm>
        </p:spPr>
        <p:txBody>
          <a:bodyPr vert="horz" wrap="square" lIns="91440" tIns="45720" rIns="91440" bIns="45720" anchor="t"/>
          <a:lstStyle/>
          <a:p>
            <a:pPr marL="0" indent="0" eaLnBrk="1" hangingPunct="1">
              <a:lnSpc>
                <a:spcPts val="5500"/>
              </a:lnSpc>
              <a:buNone/>
            </a:pPr>
            <a:r>
              <a:rPr lang="zh-CN" altLang="en-US" sz="4000" dirty="0">
                <a:ea typeface="黑体" panose="02010609060101010101" pitchFamily="49" charset="-122"/>
              </a:rPr>
              <a:t>美国、法国、德国建立的政体与英国政体有何异同？</a:t>
            </a:r>
            <a:endParaRPr lang="zh-CN" altLang="en-US" sz="4000" dirty="0">
              <a:ea typeface="黑体" panose="02010609060101010101" pitchFamily="49" charset="-122"/>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p:cNvSpPr>
          <p:nvPr>
            <p:ph type="title"/>
          </p:nvPr>
        </p:nvSpPr>
        <p:spPr>
          <a:xfrm>
            <a:off x="2173605" y="286385"/>
            <a:ext cx="4441825" cy="935038"/>
          </a:xfrm>
        </p:spPr>
        <p:txBody>
          <a:bodyPr vert="horz" wrap="square" lIns="91440" tIns="45720" rIns="91440" bIns="45720" anchor="ctr"/>
          <a:lstStyle/>
          <a:p>
            <a:pPr eaLnBrk="1" hangingPunct="1"/>
            <a:r>
              <a:rPr lang="zh-CN" altLang="en-US" b="1" dirty="0">
                <a:solidFill>
                  <a:srgbClr val="1D41D5"/>
                </a:solidFill>
                <a:latin typeface="微软雅黑" panose="020B0503020204020204" pitchFamily="34" charset="-122"/>
                <a:ea typeface="微软雅黑" panose="020B0503020204020204" pitchFamily="34" charset="-122"/>
              </a:rPr>
              <a:t>什么是政体</a:t>
            </a:r>
            <a:endParaRPr lang="zh-CN" altLang="en-US" b="1" dirty="0">
              <a:solidFill>
                <a:srgbClr val="1D41D5"/>
              </a:solidFill>
              <a:latin typeface="微软雅黑" panose="020B0503020204020204" pitchFamily="34" charset="-122"/>
              <a:ea typeface="微软雅黑" panose="020B0503020204020204" pitchFamily="34" charset="-122"/>
            </a:endParaRPr>
          </a:p>
        </p:txBody>
      </p:sp>
      <p:sp>
        <p:nvSpPr>
          <p:cNvPr id="3075" name="Rectangle 3"/>
          <p:cNvSpPr>
            <a:spLocks noGrp="1"/>
          </p:cNvSpPr>
          <p:nvPr>
            <p:ph idx="1"/>
          </p:nvPr>
        </p:nvSpPr>
        <p:spPr>
          <a:xfrm>
            <a:off x="356870" y="1343025"/>
            <a:ext cx="8651875" cy="3446780"/>
          </a:xfrm>
        </p:spPr>
        <p:txBody>
          <a:bodyPr vert="horz" wrap="square" lIns="91440" tIns="45720" rIns="91440" bIns="45720" anchor="t"/>
          <a:lstStyle/>
          <a:p>
            <a:pPr marL="0" indent="0" eaLnBrk="1" hangingPunct="1">
              <a:lnSpc>
                <a:spcPts val="4500"/>
              </a:lnSpc>
              <a:spcBef>
                <a:spcPct val="0"/>
              </a:spcBef>
              <a:buNone/>
            </a:pPr>
            <a:r>
              <a:rPr lang="zh-CN" altLang="en-US" b="1" dirty="0">
                <a:solidFill>
                  <a:srgbClr val="1D41D5"/>
                </a:solidFill>
                <a:latin typeface="华文楷体" pitchFamily="2" charset="-122"/>
                <a:ea typeface="华文楷体" pitchFamily="2" charset="-122"/>
              </a:rPr>
              <a:t>政体就是国家政权的构成形式。</a:t>
            </a:r>
            <a:endParaRPr lang="zh-CN" altLang="en-US" b="1" dirty="0">
              <a:solidFill>
                <a:srgbClr val="1D41D5"/>
              </a:solidFill>
              <a:latin typeface="华文楷体" pitchFamily="2" charset="-122"/>
              <a:ea typeface="华文楷体" pitchFamily="2" charset="-122"/>
            </a:endParaRPr>
          </a:p>
          <a:p>
            <a:pPr marL="0" indent="0" eaLnBrk="1" hangingPunct="1">
              <a:lnSpc>
                <a:spcPts val="4500"/>
              </a:lnSpc>
              <a:spcBef>
                <a:spcPct val="0"/>
              </a:spcBef>
              <a:buNone/>
            </a:pPr>
            <a:r>
              <a:rPr lang="zh-CN" altLang="en-US" b="1" dirty="0">
                <a:latin typeface="华文楷体" pitchFamily="2" charset="-122"/>
                <a:ea typeface="华文楷体" pitchFamily="2" charset="-122"/>
              </a:rPr>
              <a:t>简单说来，就是国家通过什么样的形式把行使国家权力的人组织起来。</a:t>
            </a:r>
            <a:endParaRPr lang="zh-CN" altLang="en-US" b="1" dirty="0">
              <a:latin typeface="华文楷体" pitchFamily="2" charset="-122"/>
              <a:ea typeface="华文楷体" pitchFamily="2" charset="-122"/>
            </a:endParaRPr>
          </a:p>
          <a:p>
            <a:pPr marL="0" indent="0" eaLnBrk="1" hangingPunct="1">
              <a:lnSpc>
                <a:spcPts val="4500"/>
              </a:lnSpc>
              <a:spcBef>
                <a:spcPct val="0"/>
              </a:spcBef>
              <a:buNone/>
            </a:pPr>
            <a:r>
              <a:rPr lang="zh-CN" altLang="en-US" b="1" dirty="0">
                <a:latin typeface="华文楷体" pitchFamily="2" charset="-122"/>
                <a:ea typeface="华文楷体" pitchFamily="2" charset="-122"/>
              </a:rPr>
              <a:t>前面我们学过的雅典的城邦民主制、罗马贵族共和制、帝制等都属于奴隶社会的国家政体，而我们熟悉的专制主义中央集权制度就属于中国封建社会的国家政体。</a:t>
            </a:r>
            <a:endParaRPr lang="zh-CN" altLang="en-US" b="1" dirty="0">
              <a:latin typeface="华文楷体" pitchFamily="2" charset="-122"/>
              <a:ea typeface="华文楷体" pitchFamily="2" charset="-122"/>
            </a:endParaRPr>
          </a:p>
        </p:txBody>
      </p:sp>
      <p:sp>
        <p:nvSpPr>
          <p:cNvPr id="2" name="右箭头 1">
            <a:hlinkClick r:id="rId1" action="ppaction://hlinksldjump"/>
          </p:cNvPr>
          <p:cNvSpPr/>
          <p:nvPr/>
        </p:nvSpPr>
        <p:spPr>
          <a:xfrm>
            <a:off x="8172450" y="6381115"/>
            <a:ext cx="575945" cy="36004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ransition>
    <p:wip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44450"/>
            <a:ext cx="8229600" cy="1143000"/>
          </a:xfrm>
        </p:spPr>
        <p:txBody>
          <a:bodyPr vert="horz" wrap="square" lIns="91440" tIns="45720" rIns="91440" bIns="45720" anchor="ctr"/>
          <a:lstStyle/>
          <a:p>
            <a:pPr eaLnBrk="1" hangingPunct="1"/>
            <a:r>
              <a:rPr lang="zh-CN" altLang="en-US" b="1" dirty="0">
                <a:latin typeface="微软雅黑" panose="020B0503020204020204" pitchFamily="34" charset="-122"/>
                <a:ea typeface="微软雅黑" panose="020B0503020204020204" pitchFamily="34" charset="-122"/>
              </a:rPr>
              <a:t>英国君主立宪制</a:t>
            </a:r>
            <a:endParaRPr lang="zh-CN" altLang="en-US" b="1" dirty="0">
              <a:latin typeface="微软雅黑" panose="020B0503020204020204" pitchFamily="34" charset="-122"/>
              <a:ea typeface="微软雅黑" panose="020B0503020204020204" pitchFamily="34" charset="-122"/>
            </a:endParaRPr>
          </a:p>
        </p:txBody>
      </p:sp>
      <p:sp>
        <p:nvSpPr>
          <p:cNvPr id="43011" name="Rectangle 3"/>
          <p:cNvSpPr>
            <a:spLocks noGrp="1"/>
          </p:cNvSpPr>
          <p:nvPr>
            <p:ph idx="1"/>
          </p:nvPr>
        </p:nvSpPr>
        <p:spPr>
          <a:xfrm>
            <a:off x="34925" y="631825"/>
            <a:ext cx="9074150" cy="4525963"/>
          </a:xfrm>
        </p:spPr>
        <p:txBody>
          <a:bodyPr vert="horz" wrap="square" lIns="91440" tIns="45720" rIns="91440" bIns="45720" anchor="t"/>
          <a:lstStyle/>
          <a:p>
            <a:pPr marL="0" indent="0" algn="just" eaLnBrk="1" hangingPunct="1">
              <a:buNone/>
            </a:pPr>
            <a:endParaRPr lang="en-US" altLang="zh-CN" dirty="0">
              <a:latin typeface="华文楷体" pitchFamily="2" charset="-122"/>
              <a:ea typeface="华文楷体" pitchFamily="2" charset="-122"/>
            </a:endParaRPr>
          </a:p>
          <a:p>
            <a:pPr marL="0" indent="0" algn="just" eaLnBrk="1" hangingPunct="1">
              <a:buNone/>
            </a:pPr>
            <a:r>
              <a:rPr lang="zh-CN" altLang="en-US" b="1" dirty="0">
                <a:latin typeface="华文楷体" pitchFamily="2" charset="-122"/>
                <a:ea typeface="华文楷体" pitchFamily="2" charset="-122"/>
              </a:rPr>
              <a:t>（</a:t>
            </a:r>
            <a:r>
              <a:rPr lang="en-US" altLang="zh-CN" b="1" dirty="0">
                <a:latin typeface="华文楷体" pitchFamily="2" charset="-122"/>
                <a:ea typeface="华文楷体" pitchFamily="2" charset="-122"/>
              </a:rPr>
              <a:t>1</a:t>
            </a:r>
            <a:r>
              <a:rPr lang="zh-CN" altLang="en-US" b="1" dirty="0">
                <a:latin typeface="华文楷体" pitchFamily="2" charset="-122"/>
                <a:ea typeface="华文楷体" pitchFamily="2" charset="-122"/>
              </a:rPr>
              <a:t>）议会拥有立法、组织和监督政府的权力。</a:t>
            </a:r>
            <a:endParaRPr lang="zh-CN" altLang="en-US" dirty="0">
              <a:latin typeface="华文楷体" pitchFamily="2" charset="-122"/>
              <a:ea typeface="华文楷体" pitchFamily="2" charset="-122"/>
            </a:endParaRPr>
          </a:p>
          <a:p>
            <a:pPr marL="0" indent="0" algn="just" eaLnBrk="1" hangingPunct="1">
              <a:buNone/>
            </a:pPr>
            <a:r>
              <a:rPr lang="zh-CN" altLang="en-US" b="1" dirty="0">
                <a:latin typeface="华文楷体" pitchFamily="2" charset="-122"/>
                <a:ea typeface="华文楷体" pitchFamily="2" charset="-122"/>
              </a:rPr>
              <a:t>（</a:t>
            </a:r>
            <a:r>
              <a:rPr lang="en-US" altLang="zh-CN" b="1" dirty="0">
                <a:latin typeface="华文楷体" pitchFamily="2" charset="-122"/>
                <a:ea typeface="华文楷体" pitchFamily="2" charset="-122"/>
              </a:rPr>
              <a:t>2</a:t>
            </a:r>
            <a:r>
              <a:rPr lang="zh-CN" altLang="en-US" b="1" dirty="0">
                <a:latin typeface="华文楷体" pitchFamily="2" charset="-122"/>
                <a:ea typeface="华文楷体" pitchFamily="2" charset="-122"/>
              </a:rPr>
              <a:t>）君主是象征性的国家元首，其职责多数是礼仪性的。</a:t>
            </a:r>
            <a:endParaRPr lang="zh-CN" altLang="en-US" dirty="0">
              <a:latin typeface="华文楷体" pitchFamily="2" charset="-122"/>
              <a:ea typeface="华文楷体" pitchFamily="2" charset="-122"/>
            </a:endParaRPr>
          </a:p>
          <a:p>
            <a:pPr marL="0" indent="0" algn="just" eaLnBrk="1" hangingPunct="1">
              <a:buNone/>
            </a:pPr>
            <a:r>
              <a:rPr lang="zh-CN" altLang="en-US" b="1" dirty="0">
                <a:latin typeface="华文楷体" pitchFamily="2" charset="-122"/>
                <a:ea typeface="华文楷体" pitchFamily="2" charset="-122"/>
              </a:rPr>
              <a:t>（</a:t>
            </a:r>
            <a:r>
              <a:rPr lang="en-US" altLang="zh-CN" b="1" dirty="0">
                <a:latin typeface="华文楷体" pitchFamily="2" charset="-122"/>
                <a:ea typeface="华文楷体" pitchFamily="2" charset="-122"/>
              </a:rPr>
              <a:t>3</a:t>
            </a:r>
            <a:r>
              <a:rPr lang="zh-CN" altLang="en-US" b="1" dirty="0">
                <a:latin typeface="华文楷体" pitchFamily="2" charset="-122"/>
                <a:ea typeface="华文楷体" pitchFamily="2" charset="-122"/>
              </a:rPr>
              <a:t>）政府（内阁）掌握行政大权，由议会产生，对议会负责，受议会监督。</a:t>
            </a:r>
            <a:endParaRPr lang="zh-CN" altLang="en-US" dirty="0">
              <a:latin typeface="华文楷体" pitchFamily="2" charset="-122"/>
              <a:ea typeface="华文楷体" pitchFamily="2" charset="-122"/>
            </a:endParaRPr>
          </a:p>
          <a:p>
            <a:pPr marL="0" indent="0" eaLnBrk="1" hangingPunct="1">
              <a:buNone/>
            </a:pPr>
            <a:endParaRPr lang="en-US" altLang="zh-CN" dirty="0">
              <a:latin typeface="华文楷体" pitchFamily="2" charset="-122"/>
              <a:ea typeface="华文楷体" pitchFamily="2" charset="-122"/>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xfrm>
            <a:off x="684213" y="22225"/>
            <a:ext cx="8229600" cy="838200"/>
          </a:xfrm>
        </p:spPr>
        <p:txBody>
          <a:bodyPr vert="horz" wrap="square" lIns="91440" tIns="45720" rIns="91440" bIns="45720" anchor="ctr"/>
          <a:lstStyle/>
          <a:p>
            <a:pPr eaLnBrk="1" hangingPunct="1"/>
            <a:r>
              <a:rPr lang="zh-CN" altLang="en-US" b="1" dirty="0">
                <a:latin typeface="微软雅黑" panose="020B0503020204020204" pitchFamily="34" charset="-122"/>
                <a:ea typeface="微软雅黑" panose="020B0503020204020204" pitchFamily="34" charset="-122"/>
              </a:rPr>
              <a:t>美国总统共和制</a:t>
            </a:r>
            <a:endParaRPr lang="zh-CN" altLang="en-US" b="1" dirty="0">
              <a:latin typeface="微软雅黑" panose="020B0503020204020204" pitchFamily="34" charset="-122"/>
              <a:ea typeface="微软雅黑" panose="020B0503020204020204" pitchFamily="34" charset="-122"/>
            </a:endParaRPr>
          </a:p>
        </p:txBody>
      </p:sp>
      <p:sp>
        <p:nvSpPr>
          <p:cNvPr id="44035" name="Rectangle 3"/>
          <p:cNvSpPr>
            <a:spLocks noGrp="1"/>
          </p:cNvSpPr>
          <p:nvPr>
            <p:ph idx="1"/>
          </p:nvPr>
        </p:nvSpPr>
        <p:spPr>
          <a:xfrm>
            <a:off x="-36512" y="620713"/>
            <a:ext cx="9109075" cy="4173537"/>
          </a:xfrm>
        </p:spPr>
        <p:txBody>
          <a:bodyPr vert="horz" wrap="square" lIns="91440" tIns="45720" rIns="91440" bIns="45720" anchor="t"/>
          <a:lstStyle/>
          <a:p>
            <a:pPr marL="0" indent="0" algn="just" eaLnBrk="1" hangingPunct="1">
              <a:lnSpc>
                <a:spcPct val="90000"/>
              </a:lnSpc>
              <a:buNone/>
            </a:pPr>
            <a:endParaRPr lang="en-US" altLang="zh-CN" b="1" dirty="0">
              <a:latin typeface="华文楷体" pitchFamily="2" charset="-122"/>
              <a:ea typeface="华文楷体" pitchFamily="2" charset="-122"/>
            </a:endParaRPr>
          </a:p>
          <a:p>
            <a:pPr marL="0" indent="0" algn="just" eaLnBrk="1" hangingPunct="1">
              <a:lnSpc>
                <a:spcPct val="90000"/>
              </a:lnSpc>
              <a:buNone/>
            </a:pPr>
            <a:r>
              <a:rPr lang="zh-CN" altLang="en-US" b="1" dirty="0">
                <a:latin typeface="华文楷体" pitchFamily="2" charset="-122"/>
                <a:ea typeface="华文楷体" pitchFamily="2" charset="-122"/>
              </a:rPr>
              <a:t>（</a:t>
            </a:r>
            <a:r>
              <a:rPr lang="en-US" altLang="zh-CN" b="1" dirty="0">
                <a:latin typeface="华文楷体" pitchFamily="2" charset="-122"/>
                <a:ea typeface="华文楷体" pitchFamily="2" charset="-122"/>
              </a:rPr>
              <a:t>1</a:t>
            </a:r>
            <a:r>
              <a:rPr lang="zh-CN" altLang="en-US" b="1" dirty="0">
                <a:latin typeface="华文楷体" pitchFamily="2" charset="-122"/>
                <a:ea typeface="华文楷体" pitchFamily="2" charset="-122"/>
              </a:rPr>
              <a:t>）总统既是国家元首又是政府首脑。总统总揽行政权力，统率陆海空三军。</a:t>
            </a:r>
            <a:endParaRPr lang="zh-CN" altLang="en-US" b="1" dirty="0">
              <a:latin typeface="华文楷体" pitchFamily="2" charset="-122"/>
              <a:ea typeface="华文楷体" pitchFamily="2" charset="-122"/>
            </a:endParaRPr>
          </a:p>
          <a:p>
            <a:pPr marL="0" indent="0" algn="just" eaLnBrk="1" hangingPunct="1">
              <a:lnSpc>
                <a:spcPct val="90000"/>
              </a:lnSpc>
              <a:buNone/>
            </a:pPr>
            <a:r>
              <a:rPr lang="zh-CN" altLang="en-US" b="1" dirty="0">
                <a:latin typeface="华文楷体" pitchFamily="2" charset="-122"/>
                <a:ea typeface="华文楷体" pitchFamily="2" charset="-122"/>
              </a:rPr>
              <a:t>（</a:t>
            </a:r>
            <a:r>
              <a:rPr lang="en-US" altLang="zh-CN" b="1" dirty="0">
                <a:latin typeface="华文楷体" pitchFamily="2" charset="-122"/>
                <a:ea typeface="华文楷体" pitchFamily="2" charset="-122"/>
              </a:rPr>
              <a:t>2</a:t>
            </a:r>
            <a:r>
              <a:rPr lang="zh-CN" altLang="en-US" b="1" dirty="0">
                <a:latin typeface="华文楷体" pitchFamily="2" charset="-122"/>
                <a:ea typeface="华文楷体" pitchFamily="2" charset="-122"/>
              </a:rPr>
              <a:t>）行政机关和立法机关互相独立。作为立法机关的议会，其议员不能兼任行政职务；而行政机关的政府官员也不能兼任议员。</a:t>
            </a:r>
            <a:endParaRPr lang="zh-CN" altLang="en-US" b="1" dirty="0">
              <a:latin typeface="华文楷体" pitchFamily="2" charset="-122"/>
              <a:ea typeface="华文楷体" pitchFamily="2" charset="-122"/>
            </a:endParaRPr>
          </a:p>
          <a:p>
            <a:pPr marL="0" indent="0" algn="just" eaLnBrk="1" hangingPunct="1">
              <a:lnSpc>
                <a:spcPct val="90000"/>
              </a:lnSpc>
              <a:buNone/>
            </a:pPr>
            <a:r>
              <a:rPr lang="zh-CN" altLang="en-US" b="1" dirty="0">
                <a:latin typeface="华文楷体" pitchFamily="2" charset="-122"/>
                <a:ea typeface="华文楷体" pitchFamily="2" charset="-122"/>
              </a:rPr>
              <a:t>（</a:t>
            </a:r>
            <a:r>
              <a:rPr lang="en-US" altLang="zh-CN" b="1" dirty="0">
                <a:latin typeface="华文楷体" pitchFamily="2" charset="-122"/>
                <a:ea typeface="华文楷体" pitchFamily="2" charset="-122"/>
              </a:rPr>
              <a:t>3</a:t>
            </a:r>
            <a:r>
              <a:rPr lang="zh-CN" altLang="en-US" b="1" dirty="0">
                <a:latin typeface="华文楷体" pitchFamily="2" charset="-122"/>
                <a:ea typeface="华文楷体" pitchFamily="2" charset="-122"/>
              </a:rPr>
              <a:t>）由当选的总统组织政府。各政党能否上台执政的关键，不在于是否获得议会中的多数席位，而在于在总统选举中能否获胜。</a:t>
            </a:r>
            <a:endParaRPr lang="zh-CN" altLang="en-US" b="1" dirty="0">
              <a:latin typeface="华文楷体" pitchFamily="2" charset="-122"/>
              <a:ea typeface="华文楷体" pitchFamily="2" charset="-122"/>
            </a:endParaRPr>
          </a:p>
          <a:p>
            <a:pPr marL="0" indent="0" eaLnBrk="1" hangingPunct="1">
              <a:lnSpc>
                <a:spcPct val="90000"/>
              </a:lnSpc>
              <a:buNone/>
            </a:pPr>
            <a:endParaRPr lang="en-US" altLang="zh-CN" b="1" dirty="0">
              <a:latin typeface="华文楷体" pitchFamily="2" charset="-122"/>
              <a:ea typeface="华文楷体" pitchFamily="2" charset="-122"/>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xfrm>
            <a:off x="457200" y="53975"/>
            <a:ext cx="8229600" cy="1143000"/>
          </a:xfrm>
        </p:spPr>
        <p:txBody>
          <a:bodyPr vert="horz" wrap="square" lIns="91440" tIns="45720" rIns="91440" bIns="45720" anchor="ctr"/>
          <a:lstStyle/>
          <a:p>
            <a:pPr eaLnBrk="1" hangingPunct="1"/>
            <a:r>
              <a:rPr lang="zh-CN" altLang="en-US" b="1" dirty="0">
                <a:latin typeface="微软雅黑" panose="020B0503020204020204" pitchFamily="34" charset="-122"/>
                <a:ea typeface="微软雅黑" panose="020B0503020204020204" pitchFamily="34" charset="-122"/>
              </a:rPr>
              <a:t>法国总统共和制</a:t>
            </a:r>
            <a:endParaRPr lang="zh-CN" altLang="en-US" b="1" dirty="0">
              <a:latin typeface="微软雅黑" panose="020B0503020204020204" pitchFamily="34" charset="-122"/>
              <a:ea typeface="微软雅黑" panose="020B0503020204020204" pitchFamily="34" charset="-122"/>
            </a:endParaRPr>
          </a:p>
        </p:txBody>
      </p:sp>
      <p:sp>
        <p:nvSpPr>
          <p:cNvPr id="45059" name="Rectangle 3"/>
          <p:cNvSpPr>
            <a:spLocks noGrp="1"/>
          </p:cNvSpPr>
          <p:nvPr>
            <p:ph idx="1"/>
          </p:nvPr>
        </p:nvSpPr>
        <p:spPr>
          <a:xfrm>
            <a:off x="-107950" y="476250"/>
            <a:ext cx="9226550" cy="4525963"/>
          </a:xfrm>
        </p:spPr>
        <p:txBody>
          <a:bodyPr vert="horz" wrap="square" lIns="91440" tIns="45720" rIns="91440" bIns="45720" anchor="t"/>
          <a:lstStyle/>
          <a:p>
            <a:pPr marL="0" indent="0" algn="just" eaLnBrk="1" hangingPunct="1">
              <a:buNone/>
            </a:pPr>
            <a:endParaRPr lang="en-US" altLang="zh-CN" b="1" dirty="0">
              <a:latin typeface="华文楷体" pitchFamily="2" charset="-122"/>
              <a:ea typeface="华文楷体" pitchFamily="2" charset="-122"/>
            </a:endParaRPr>
          </a:p>
          <a:p>
            <a:pPr marL="0" indent="0" algn="just" eaLnBrk="1" hangingPunct="1">
              <a:buNone/>
            </a:pPr>
            <a:r>
              <a:rPr lang="zh-CN" altLang="en-US" b="1" dirty="0">
                <a:latin typeface="华文楷体" pitchFamily="2" charset="-122"/>
                <a:ea typeface="华文楷体" pitchFamily="2" charset="-122"/>
              </a:rPr>
              <a:t>（</a:t>
            </a:r>
            <a:r>
              <a:rPr lang="en-US" altLang="zh-CN" b="1" dirty="0">
                <a:latin typeface="华文楷体" pitchFamily="2" charset="-122"/>
                <a:ea typeface="华文楷体" pitchFamily="2" charset="-122"/>
              </a:rPr>
              <a:t>1</a:t>
            </a:r>
            <a:r>
              <a:rPr lang="zh-CN" altLang="en-US" b="1" dirty="0">
                <a:latin typeface="华文楷体" pitchFamily="2" charset="-122"/>
                <a:ea typeface="华文楷体" pitchFamily="2" charset="-122"/>
              </a:rPr>
              <a:t>）议会拥有立法、组织和监督政府的权力。</a:t>
            </a:r>
            <a:endParaRPr lang="zh-CN" altLang="en-US" b="1" dirty="0">
              <a:latin typeface="华文楷体" pitchFamily="2" charset="-122"/>
              <a:ea typeface="华文楷体" pitchFamily="2" charset="-122"/>
            </a:endParaRPr>
          </a:p>
          <a:p>
            <a:pPr marL="0" indent="0" algn="just" eaLnBrk="1" hangingPunct="1">
              <a:buNone/>
            </a:pPr>
            <a:r>
              <a:rPr lang="zh-CN" altLang="en-US" b="1" dirty="0">
                <a:latin typeface="华文楷体" pitchFamily="2" charset="-122"/>
                <a:ea typeface="华文楷体" pitchFamily="2" charset="-122"/>
              </a:rPr>
              <a:t>（</a:t>
            </a:r>
            <a:r>
              <a:rPr lang="en-US" altLang="zh-CN" b="1" dirty="0">
                <a:latin typeface="华文楷体" pitchFamily="2" charset="-122"/>
                <a:ea typeface="华文楷体" pitchFamily="2" charset="-122"/>
              </a:rPr>
              <a:t>2</a:t>
            </a:r>
            <a:r>
              <a:rPr lang="zh-CN" altLang="en-US" b="1" dirty="0">
                <a:latin typeface="华文楷体" pitchFamily="2" charset="-122"/>
                <a:ea typeface="华文楷体" pitchFamily="2" charset="-122"/>
              </a:rPr>
              <a:t>）总统是国家元首，军队最高统帅。</a:t>
            </a:r>
            <a:endParaRPr lang="zh-CN" altLang="en-US" b="1" dirty="0">
              <a:latin typeface="华文楷体" pitchFamily="2" charset="-122"/>
              <a:ea typeface="华文楷体" pitchFamily="2" charset="-122"/>
            </a:endParaRPr>
          </a:p>
          <a:p>
            <a:pPr marL="0" indent="0" algn="just" eaLnBrk="1" hangingPunct="1">
              <a:buNone/>
            </a:pPr>
            <a:r>
              <a:rPr lang="zh-CN" altLang="en-US" b="1" dirty="0">
                <a:latin typeface="华文楷体" pitchFamily="2" charset="-122"/>
                <a:ea typeface="华文楷体" pitchFamily="2" charset="-122"/>
              </a:rPr>
              <a:t>（</a:t>
            </a:r>
            <a:r>
              <a:rPr lang="en-US" altLang="zh-CN" b="1" dirty="0">
                <a:latin typeface="华文楷体" pitchFamily="2" charset="-122"/>
                <a:ea typeface="华文楷体" pitchFamily="2" charset="-122"/>
              </a:rPr>
              <a:t>3</a:t>
            </a:r>
            <a:r>
              <a:rPr lang="zh-CN" altLang="en-US" b="1" dirty="0">
                <a:latin typeface="华文楷体" pitchFamily="2" charset="-122"/>
                <a:ea typeface="华文楷体" pitchFamily="2" charset="-122"/>
              </a:rPr>
              <a:t>）总统和政府（内阁）掌握行政大权，由议会产生，对议会负责，受议会监督。</a:t>
            </a:r>
            <a:endParaRPr lang="zh-CN" altLang="en-US" b="1" dirty="0">
              <a:latin typeface="华文楷体" pitchFamily="2" charset="-122"/>
              <a:ea typeface="华文楷体" pitchFamily="2" charset="-122"/>
            </a:endParaRPr>
          </a:p>
          <a:p>
            <a:pPr marL="0" indent="0" eaLnBrk="1" hangingPunct="1">
              <a:buNone/>
            </a:pPr>
            <a:endParaRPr lang="en-US" altLang="zh-CN" b="1" dirty="0">
              <a:latin typeface="华文楷体" pitchFamily="2" charset="-122"/>
              <a:ea typeface="华文楷体" pitchFamily="2" charset="-122"/>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xfrm>
            <a:off x="457200" y="-26987"/>
            <a:ext cx="8229600" cy="1143000"/>
          </a:xfrm>
        </p:spPr>
        <p:txBody>
          <a:bodyPr vert="horz" wrap="square" lIns="91440" tIns="45720" rIns="91440" bIns="45720" anchor="ctr"/>
          <a:lstStyle/>
          <a:p>
            <a:pPr eaLnBrk="1" hangingPunct="1"/>
            <a:r>
              <a:rPr lang="zh-CN" altLang="en-US" b="1" dirty="0">
                <a:latin typeface="微软雅黑" panose="020B0503020204020204" pitchFamily="34" charset="-122"/>
                <a:ea typeface="微软雅黑" panose="020B0503020204020204" pitchFamily="34" charset="-122"/>
              </a:rPr>
              <a:t>德国君主立宪制</a:t>
            </a:r>
            <a:endParaRPr lang="zh-CN" altLang="en-US" b="1" dirty="0">
              <a:latin typeface="微软雅黑" panose="020B0503020204020204" pitchFamily="34" charset="-122"/>
              <a:ea typeface="微软雅黑" panose="020B0503020204020204" pitchFamily="34" charset="-122"/>
            </a:endParaRPr>
          </a:p>
        </p:txBody>
      </p:sp>
      <p:sp>
        <p:nvSpPr>
          <p:cNvPr id="46083" name="Rectangle 3"/>
          <p:cNvSpPr>
            <a:spLocks noGrp="1"/>
          </p:cNvSpPr>
          <p:nvPr>
            <p:ph idx="1"/>
          </p:nvPr>
        </p:nvSpPr>
        <p:spPr>
          <a:xfrm>
            <a:off x="-65087" y="563563"/>
            <a:ext cx="9217025" cy="4525962"/>
          </a:xfrm>
        </p:spPr>
        <p:txBody>
          <a:bodyPr vert="horz" wrap="square" lIns="91440" tIns="45720" rIns="91440" bIns="45720" anchor="t"/>
          <a:lstStyle/>
          <a:p>
            <a:pPr marL="0" indent="0" algn="just" eaLnBrk="1" hangingPunct="1">
              <a:buNone/>
            </a:pPr>
            <a:endParaRPr lang="en-US" altLang="zh-CN" b="1" dirty="0">
              <a:latin typeface="华文楷体" pitchFamily="2" charset="-122"/>
              <a:ea typeface="华文楷体" pitchFamily="2" charset="-122"/>
            </a:endParaRPr>
          </a:p>
          <a:p>
            <a:pPr marL="0" indent="0" algn="just" eaLnBrk="1" hangingPunct="1">
              <a:buNone/>
            </a:pPr>
            <a:r>
              <a:rPr lang="zh-CN" altLang="en-US" b="1" dirty="0">
                <a:latin typeface="华文楷体" pitchFamily="2" charset="-122"/>
                <a:ea typeface="华文楷体" pitchFamily="2" charset="-122"/>
              </a:rPr>
              <a:t>（</a:t>
            </a:r>
            <a:r>
              <a:rPr lang="en-US" altLang="zh-CN" b="1" dirty="0">
                <a:latin typeface="华文楷体" pitchFamily="2" charset="-122"/>
                <a:ea typeface="华文楷体" pitchFamily="2" charset="-122"/>
              </a:rPr>
              <a:t>1</a:t>
            </a:r>
            <a:r>
              <a:rPr lang="zh-CN" altLang="en-US" b="1" dirty="0">
                <a:latin typeface="华文楷体" pitchFamily="2" charset="-122"/>
                <a:ea typeface="华文楷体" pitchFamily="2" charset="-122"/>
              </a:rPr>
              <a:t>）皇帝和首相掌握国家最高权力。</a:t>
            </a:r>
            <a:endParaRPr lang="zh-CN" altLang="en-US" b="1" dirty="0">
              <a:latin typeface="华文楷体" pitchFamily="2" charset="-122"/>
              <a:ea typeface="华文楷体" pitchFamily="2" charset="-122"/>
            </a:endParaRPr>
          </a:p>
          <a:p>
            <a:pPr marL="0" indent="0" algn="just" eaLnBrk="1" hangingPunct="1">
              <a:buNone/>
            </a:pPr>
            <a:r>
              <a:rPr lang="zh-CN" altLang="en-US" b="1" dirty="0">
                <a:latin typeface="华文楷体" pitchFamily="2" charset="-122"/>
                <a:ea typeface="华文楷体" pitchFamily="2" charset="-122"/>
              </a:rPr>
              <a:t>（</a:t>
            </a:r>
            <a:r>
              <a:rPr lang="en-US" altLang="zh-CN" b="1" dirty="0">
                <a:latin typeface="华文楷体" pitchFamily="2" charset="-122"/>
                <a:ea typeface="华文楷体" pitchFamily="2" charset="-122"/>
              </a:rPr>
              <a:t>2</a:t>
            </a:r>
            <a:r>
              <a:rPr lang="zh-CN" altLang="en-US" b="1" dirty="0">
                <a:latin typeface="华文楷体" pitchFamily="2" charset="-122"/>
                <a:ea typeface="华文楷体" pitchFamily="2" charset="-122"/>
              </a:rPr>
              <a:t>）皇帝是国家元首，有权任命首相和其他官员，统率军队。</a:t>
            </a:r>
            <a:endParaRPr lang="zh-CN" altLang="en-US" b="1" dirty="0">
              <a:latin typeface="华文楷体" pitchFamily="2" charset="-122"/>
              <a:ea typeface="华文楷体" pitchFamily="2" charset="-122"/>
            </a:endParaRPr>
          </a:p>
          <a:p>
            <a:pPr marL="0" indent="0" algn="just" eaLnBrk="1" hangingPunct="1">
              <a:buNone/>
            </a:pPr>
            <a:r>
              <a:rPr lang="zh-CN" altLang="en-US" b="1" dirty="0">
                <a:latin typeface="华文楷体" pitchFamily="2" charset="-122"/>
                <a:ea typeface="华文楷体" pitchFamily="2" charset="-122"/>
              </a:rPr>
              <a:t>（</a:t>
            </a:r>
            <a:r>
              <a:rPr lang="en-US" altLang="zh-CN" b="1" dirty="0">
                <a:latin typeface="华文楷体" pitchFamily="2" charset="-122"/>
                <a:ea typeface="华文楷体" pitchFamily="2" charset="-122"/>
              </a:rPr>
              <a:t>3</a:t>
            </a:r>
            <a:r>
              <a:rPr lang="zh-CN" altLang="en-US" b="1" dirty="0">
                <a:latin typeface="华文楷体" pitchFamily="2" charset="-122"/>
                <a:ea typeface="华文楷体" pitchFamily="2" charset="-122"/>
              </a:rPr>
              <a:t>）首相主持帝国政府，只对皇帝负责而不对议会负责。</a:t>
            </a:r>
            <a:endParaRPr lang="zh-CN" altLang="en-US" b="1" dirty="0">
              <a:latin typeface="华文楷体" pitchFamily="2" charset="-122"/>
              <a:ea typeface="华文楷体" pitchFamily="2" charset="-122"/>
            </a:endParaRPr>
          </a:p>
          <a:p>
            <a:pPr marL="0" indent="0" algn="just" eaLnBrk="1" hangingPunct="1">
              <a:buNone/>
            </a:pPr>
            <a:r>
              <a:rPr lang="zh-CN" altLang="en-US" b="1" dirty="0">
                <a:latin typeface="华文楷体" pitchFamily="2" charset="-122"/>
                <a:ea typeface="华文楷体" pitchFamily="2" charset="-122"/>
              </a:rPr>
              <a:t>（</a:t>
            </a:r>
            <a:r>
              <a:rPr lang="en-US" altLang="zh-CN" b="1" dirty="0">
                <a:latin typeface="华文楷体" pitchFamily="2" charset="-122"/>
                <a:ea typeface="华文楷体" pitchFamily="2" charset="-122"/>
              </a:rPr>
              <a:t>4</a:t>
            </a:r>
            <a:r>
              <a:rPr lang="zh-CN" altLang="en-US" b="1" dirty="0">
                <a:latin typeface="华文楷体" pitchFamily="2" charset="-122"/>
                <a:ea typeface="华文楷体" pitchFamily="2" charset="-122"/>
              </a:rPr>
              <a:t>）议会行使立法权，但权力有限，不能监督政府，只有参与制订法律和预算的权力。</a:t>
            </a:r>
            <a:endParaRPr lang="zh-CN" altLang="en-US" b="1" dirty="0">
              <a:latin typeface="华文楷体" pitchFamily="2" charset="-122"/>
              <a:ea typeface="华文楷体" pitchFamily="2" charset="-122"/>
            </a:endParaRPr>
          </a:p>
          <a:p>
            <a:pPr marL="0" indent="0" eaLnBrk="1" hangingPunct="1">
              <a:buNone/>
            </a:pPr>
            <a:endParaRPr lang="en-US" altLang="zh-CN" b="1" dirty="0">
              <a:latin typeface="华文楷体" pitchFamily="2" charset="-122"/>
              <a:ea typeface="华文楷体" pitchFamily="2" charset="-122"/>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467544" y="612964"/>
          <a:ext cx="8208910" cy="5617405"/>
        </p:xfrm>
        <a:graphic>
          <a:graphicData uri="http://schemas.openxmlformats.org/drawingml/2006/table">
            <a:tbl>
              <a:tblPr firstRow="1" bandRow="1">
                <a:tableStyleId>{5C22544A-7EE6-4342-B048-85BDC9FD1C3A}</a:tableStyleId>
              </a:tblPr>
              <a:tblGrid>
                <a:gridCol w="1641782"/>
                <a:gridCol w="1641782"/>
                <a:gridCol w="1641782"/>
                <a:gridCol w="1736725"/>
                <a:gridCol w="1546839"/>
              </a:tblGrid>
              <a:tr h="455875">
                <a:tc>
                  <a:txBody>
                    <a:bodyPr/>
                    <a:lstStyle/>
                    <a:p>
                      <a:pPr algn="ctr"/>
                      <a:endParaRPr lang="zh-CN" altLang="en-US" b="1" dirty="0"/>
                    </a:p>
                  </a:txBody>
                  <a:tcPr/>
                </a:tc>
                <a:tc>
                  <a:txBody>
                    <a:bodyPr/>
                    <a:lstStyle/>
                    <a:p>
                      <a:pPr algn="ctr"/>
                      <a:r>
                        <a:rPr lang="zh-CN" altLang="en-US" b="1" dirty="0" smtClean="0"/>
                        <a:t>英国</a:t>
                      </a:r>
                      <a:endParaRPr lang="zh-CN" altLang="en-US" b="1" dirty="0"/>
                    </a:p>
                  </a:txBody>
                  <a:tcPr/>
                </a:tc>
                <a:tc>
                  <a:txBody>
                    <a:bodyPr/>
                    <a:lstStyle/>
                    <a:p>
                      <a:pPr algn="ctr"/>
                      <a:r>
                        <a:rPr lang="zh-CN" altLang="en-US" b="1" dirty="0" smtClean="0"/>
                        <a:t>美国</a:t>
                      </a:r>
                      <a:endParaRPr lang="zh-CN" altLang="en-US" b="1" dirty="0"/>
                    </a:p>
                  </a:txBody>
                  <a:tcPr/>
                </a:tc>
                <a:tc>
                  <a:txBody>
                    <a:bodyPr/>
                    <a:lstStyle/>
                    <a:p>
                      <a:pPr algn="ctr"/>
                      <a:r>
                        <a:rPr lang="zh-CN" altLang="en-US" b="1" dirty="0" smtClean="0"/>
                        <a:t>法国</a:t>
                      </a:r>
                      <a:endParaRPr lang="zh-CN" altLang="en-US" b="1" dirty="0"/>
                    </a:p>
                  </a:txBody>
                  <a:tcPr/>
                </a:tc>
                <a:tc>
                  <a:txBody>
                    <a:bodyPr/>
                    <a:lstStyle/>
                    <a:p>
                      <a:pPr algn="ctr"/>
                      <a:r>
                        <a:rPr lang="zh-CN" altLang="en-US" b="1" dirty="0" smtClean="0"/>
                        <a:t>德国</a:t>
                      </a:r>
                      <a:endParaRPr lang="zh-CN" altLang="en-US" b="1" dirty="0"/>
                    </a:p>
                  </a:txBody>
                  <a:tcPr/>
                </a:tc>
              </a:tr>
              <a:tr h="455875">
                <a:tc>
                  <a:txBody>
                    <a:bodyPr/>
                    <a:lstStyle/>
                    <a:p>
                      <a:pPr algn="ctr"/>
                      <a:r>
                        <a:rPr lang="zh-CN" altLang="en-US" b="1" dirty="0" smtClean="0"/>
                        <a:t>国家元首</a:t>
                      </a:r>
                      <a:endParaRPr lang="en-US" altLang="zh-CN" b="1" dirty="0" smtClean="0"/>
                    </a:p>
                  </a:txBody>
                  <a:tcPr/>
                </a:tc>
                <a:tc>
                  <a:txBody>
                    <a:bodyPr/>
                    <a:lstStyle/>
                    <a:p>
                      <a:pPr algn="ctr"/>
                      <a:endParaRPr lang="zh-CN" altLang="en-US" b="1" dirty="0"/>
                    </a:p>
                  </a:txBody>
                  <a:tcPr/>
                </a:tc>
                <a:tc>
                  <a:txBody>
                    <a:bodyPr/>
                    <a:lstStyle/>
                    <a:p>
                      <a:pPr algn="ctr"/>
                      <a:endParaRPr lang="zh-CN" altLang="en-US" b="1" dirty="0"/>
                    </a:p>
                  </a:txBody>
                  <a:tcPr/>
                </a:tc>
                <a:tc>
                  <a:txBody>
                    <a:bodyPr/>
                    <a:lstStyle/>
                    <a:p>
                      <a:pPr algn="ctr"/>
                      <a:endParaRPr lang="zh-CN" altLang="en-US" b="1"/>
                    </a:p>
                  </a:txBody>
                  <a:tcPr/>
                </a:tc>
                <a:tc>
                  <a:txBody>
                    <a:bodyPr/>
                    <a:lstStyle/>
                    <a:p>
                      <a:pPr algn="ctr"/>
                      <a:endParaRPr lang="zh-CN" altLang="en-US" b="1">
                        <a:solidFill>
                          <a:srgbClr val="FF0000"/>
                        </a:solidFill>
                        <a:latin typeface="黑体" panose="02010609060101010101" pitchFamily="49" charset="-122"/>
                        <a:ea typeface="黑体" panose="02010609060101010101" pitchFamily="49" charset="-122"/>
                      </a:endParaRPr>
                    </a:p>
                  </a:txBody>
                  <a:tcPr/>
                </a:tc>
              </a:tr>
              <a:tr h="330200">
                <a:tc>
                  <a:txBody>
                    <a:bodyPr/>
                    <a:lstStyle/>
                    <a:p>
                      <a:pPr algn="ctr"/>
                      <a:r>
                        <a:rPr lang="zh-CN" altLang="en-US" b="1" dirty="0" smtClean="0"/>
                        <a:t>元首产生方式</a:t>
                      </a:r>
                      <a:endParaRPr lang="zh-CN" altLang="en-US" b="1" dirty="0"/>
                    </a:p>
                  </a:txBody>
                  <a:tcPr/>
                </a:tc>
                <a:tc>
                  <a:txBody>
                    <a:bodyPr/>
                    <a:lstStyle/>
                    <a:p>
                      <a:pPr algn="ctr"/>
                      <a:endParaRPr lang="zh-CN" altLang="en-US" b="1" dirty="0"/>
                    </a:p>
                  </a:txBody>
                  <a:tcPr/>
                </a:tc>
                <a:tc>
                  <a:txBody>
                    <a:bodyPr/>
                    <a:lstStyle/>
                    <a:p>
                      <a:pPr algn="ctr"/>
                      <a:endParaRPr lang="zh-CN" altLang="en-US" b="1" dirty="0"/>
                    </a:p>
                  </a:txBody>
                  <a:tcPr/>
                </a:tc>
                <a:tc>
                  <a:txBody>
                    <a:bodyPr/>
                    <a:lstStyle/>
                    <a:p>
                      <a:pPr algn="ctr"/>
                      <a:endParaRPr lang="zh-CN" altLang="en-US" b="1" dirty="0"/>
                    </a:p>
                  </a:txBody>
                  <a:tcPr/>
                </a:tc>
                <a:tc>
                  <a:txBody>
                    <a:bodyPr/>
                    <a:lstStyle/>
                    <a:p>
                      <a:pPr algn="ctr"/>
                      <a:endParaRPr lang="zh-CN" altLang="en-US" b="1">
                        <a:solidFill>
                          <a:srgbClr val="FF0000"/>
                        </a:solidFill>
                        <a:latin typeface="黑体" panose="02010609060101010101" pitchFamily="49" charset="-122"/>
                        <a:ea typeface="黑体" panose="02010609060101010101" pitchFamily="49" charset="-122"/>
                      </a:endParaRPr>
                    </a:p>
                  </a:txBody>
                  <a:tcPr/>
                </a:tc>
              </a:tr>
              <a:tr h="508635">
                <a:tc>
                  <a:txBody>
                    <a:bodyPr/>
                    <a:lstStyle/>
                    <a:p>
                      <a:pPr algn="ctr"/>
                      <a:r>
                        <a:rPr lang="zh-CN" altLang="en-US" b="1" dirty="0" smtClean="0"/>
                        <a:t>元首任期</a:t>
                      </a:r>
                      <a:endParaRPr lang="zh-CN" altLang="en-US" b="1" dirty="0"/>
                    </a:p>
                  </a:txBody>
                  <a:tcPr/>
                </a:tc>
                <a:tc>
                  <a:txBody>
                    <a:bodyPr/>
                    <a:lstStyle/>
                    <a:p>
                      <a:pPr algn="ctr"/>
                      <a:endParaRPr lang="zh-CN" altLang="en-US" b="1"/>
                    </a:p>
                  </a:txBody>
                  <a:tcPr/>
                </a:tc>
                <a:tc>
                  <a:txBody>
                    <a:bodyPr/>
                    <a:lstStyle/>
                    <a:p>
                      <a:pPr algn="ctr"/>
                      <a:endParaRPr lang="zh-CN" altLang="en-US" b="1"/>
                    </a:p>
                  </a:txBody>
                  <a:tcPr/>
                </a:tc>
                <a:tc>
                  <a:txBody>
                    <a:bodyPr/>
                    <a:lstStyle/>
                    <a:p>
                      <a:pPr algn="ctr"/>
                      <a:endParaRPr lang="zh-CN" altLang="en-US" b="1" dirty="0"/>
                    </a:p>
                  </a:txBody>
                  <a:tcPr/>
                </a:tc>
                <a:tc>
                  <a:txBody>
                    <a:bodyPr/>
                    <a:lstStyle/>
                    <a:p>
                      <a:pPr algn="ctr"/>
                      <a:endParaRPr lang="zh-CN" altLang="en-US" b="1">
                        <a:solidFill>
                          <a:srgbClr val="FF0000"/>
                        </a:solidFill>
                        <a:latin typeface="黑体" panose="02010609060101010101" pitchFamily="49" charset="-122"/>
                        <a:ea typeface="黑体" panose="02010609060101010101" pitchFamily="49" charset="-122"/>
                      </a:endParaRPr>
                    </a:p>
                  </a:txBody>
                  <a:tcPr/>
                </a:tc>
              </a:tr>
              <a:tr h="455875">
                <a:tc>
                  <a:txBody>
                    <a:bodyPr/>
                    <a:lstStyle/>
                    <a:p>
                      <a:pPr algn="ctr"/>
                      <a:r>
                        <a:rPr lang="zh-CN" altLang="en-US" b="1" dirty="0" smtClean="0"/>
                        <a:t>元首实权</a:t>
                      </a:r>
                      <a:endParaRPr lang="zh-CN" altLang="en-US" b="1" dirty="0"/>
                    </a:p>
                  </a:txBody>
                  <a:tcPr/>
                </a:tc>
                <a:tc>
                  <a:txBody>
                    <a:bodyPr/>
                    <a:lstStyle/>
                    <a:p>
                      <a:pPr algn="ctr"/>
                      <a:endParaRPr lang="zh-CN" altLang="en-US" b="1" dirty="0"/>
                    </a:p>
                  </a:txBody>
                  <a:tcPr/>
                </a:tc>
                <a:tc>
                  <a:txBody>
                    <a:bodyPr/>
                    <a:lstStyle/>
                    <a:p>
                      <a:pPr algn="ctr"/>
                      <a:endParaRPr lang="zh-CN" altLang="en-US" b="1" dirty="0">
                        <a:solidFill>
                          <a:srgbClr val="FF0000"/>
                        </a:solidFill>
                      </a:endParaRPr>
                    </a:p>
                  </a:txBody>
                  <a:tcPr/>
                </a:tc>
                <a:tc>
                  <a:txBody>
                    <a:bodyPr/>
                    <a:lstStyle/>
                    <a:p>
                      <a:pPr algn="ctr"/>
                      <a:endParaRPr lang="zh-CN" altLang="en-US" b="1" dirty="0">
                        <a:solidFill>
                          <a:srgbClr val="FF0000"/>
                        </a:solidFill>
                      </a:endParaRPr>
                    </a:p>
                  </a:txBody>
                  <a:tcPr/>
                </a:tc>
                <a:tc>
                  <a:txBody>
                    <a:bodyPr/>
                    <a:lstStyle/>
                    <a:p>
                      <a:pPr algn="ctr"/>
                      <a:endParaRPr lang="zh-CN" altLang="en-US" b="1">
                        <a:solidFill>
                          <a:srgbClr val="FF0000"/>
                        </a:solidFill>
                      </a:endParaRPr>
                    </a:p>
                  </a:txBody>
                  <a:tcPr/>
                </a:tc>
              </a:tr>
              <a:tr h="455875">
                <a:tc>
                  <a:txBody>
                    <a:bodyPr/>
                    <a:lstStyle/>
                    <a:p>
                      <a:pPr algn="ctr"/>
                      <a:r>
                        <a:rPr lang="zh-CN" altLang="en-US" b="1" dirty="0" smtClean="0"/>
                        <a:t>政府首脑</a:t>
                      </a:r>
                      <a:endParaRPr lang="zh-CN" altLang="en-US" b="1" dirty="0"/>
                    </a:p>
                  </a:txBody>
                  <a:tcPr/>
                </a:tc>
                <a:tc>
                  <a:txBody>
                    <a:bodyPr/>
                    <a:lstStyle/>
                    <a:p>
                      <a:pPr algn="ctr"/>
                      <a:endParaRPr lang="zh-CN" altLang="en-US" b="1"/>
                    </a:p>
                  </a:txBody>
                  <a:tcPr/>
                </a:tc>
                <a:tc>
                  <a:txBody>
                    <a:bodyPr/>
                    <a:lstStyle/>
                    <a:p>
                      <a:pPr algn="ctr"/>
                      <a:endParaRPr lang="zh-CN" altLang="en-US" b="1" dirty="0">
                        <a:solidFill>
                          <a:srgbClr val="FF0000"/>
                        </a:solidFill>
                        <a:latin typeface="黑体" panose="02010609060101010101" pitchFamily="49" charset="-122"/>
                        <a:ea typeface="黑体" panose="02010609060101010101" pitchFamily="49" charset="-122"/>
                      </a:endParaRPr>
                    </a:p>
                  </a:txBody>
                  <a:tcPr/>
                </a:tc>
                <a:tc>
                  <a:txBody>
                    <a:bodyPr/>
                    <a:lstStyle/>
                    <a:p>
                      <a:pPr algn="ctr"/>
                      <a:endParaRPr lang="zh-CN" altLang="en-US" b="1" dirty="0">
                        <a:solidFill>
                          <a:srgbClr val="FF0000"/>
                        </a:solidFill>
                        <a:latin typeface="黑体" panose="02010609060101010101" pitchFamily="49" charset="-122"/>
                        <a:ea typeface="黑体" panose="02010609060101010101" pitchFamily="49" charset="-122"/>
                      </a:endParaRPr>
                    </a:p>
                  </a:txBody>
                  <a:tcPr/>
                </a:tc>
                <a:tc>
                  <a:txBody>
                    <a:bodyPr/>
                    <a:lstStyle/>
                    <a:p>
                      <a:pPr algn="ctr"/>
                      <a:endParaRPr lang="zh-CN" altLang="en-US" b="1">
                        <a:solidFill>
                          <a:srgbClr val="FF0000"/>
                        </a:solidFill>
                        <a:latin typeface="黑体" panose="02010609060101010101" pitchFamily="49" charset="-122"/>
                        <a:ea typeface="黑体" panose="02010609060101010101" pitchFamily="49" charset="-122"/>
                      </a:endParaRPr>
                    </a:p>
                  </a:txBody>
                  <a:tcPr/>
                </a:tc>
              </a:tr>
              <a:tr h="455875">
                <a:tc>
                  <a:txBody>
                    <a:bodyPr/>
                    <a:lstStyle/>
                    <a:p>
                      <a:pPr algn="ctr"/>
                      <a:r>
                        <a:rPr lang="zh-CN" altLang="en-US" b="1" dirty="0" smtClean="0"/>
                        <a:t>政府产生方式</a:t>
                      </a:r>
                      <a:endParaRPr lang="zh-CN" altLang="en-US" b="1" dirty="0"/>
                    </a:p>
                  </a:txBody>
                  <a:tcPr/>
                </a:tc>
                <a:tc>
                  <a:txBody>
                    <a:bodyPr/>
                    <a:lstStyle/>
                    <a:p>
                      <a:pPr algn="ctr"/>
                      <a:endParaRPr lang="zh-CN" altLang="en-US" b="1"/>
                    </a:p>
                  </a:txBody>
                  <a:tcPr/>
                </a:tc>
                <a:tc>
                  <a:txBody>
                    <a:bodyPr/>
                    <a:lstStyle/>
                    <a:p>
                      <a:pPr algn="ctr"/>
                      <a:endParaRPr lang="zh-CN" altLang="en-US" b="1">
                        <a:solidFill>
                          <a:srgbClr val="FF0000"/>
                        </a:solidFill>
                        <a:latin typeface="黑体" panose="02010609060101010101" pitchFamily="49" charset="-122"/>
                        <a:ea typeface="黑体" panose="02010609060101010101" pitchFamily="49" charset="-122"/>
                      </a:endParaRPr>
                    </a:p>
                  </a:txBody>
                  <a:tcPr/>
                </a:tc>
                <a:tc>
                  <a:txBody>
                    <a:bodyPr/>
                    <a:lstStyle/>
                    <a:p>
                      <a:pPr algn="ctr"/>
                      <a:endParaRPr lang="zh-CN" altLang="en-US" b="1" dirty="0">
                        <a:solidFill>
                          <a:srgbClr val="FF0000"/>
                        </a:solidFill>
                        <a:latin typeface="黑体" panose="02010609060101010101" pitchFamily="49" charset="-122"/>
                        <a:ea typeface="黑体" panose="02010609060101010101" pitchFamily="49" charset="-122"/>
                      </a:endParaRPr>
                    </a:p>
                  </a:txBody>
                  <a:tcPr/>
                </a:tc>
                <a:tc>
                  <a:txBody>
                    <a:bodyPr/>
                    <a:lstStyle/>
                    <a:p>
                      <a:pPr algn="ctr"/>
                      <a:endParaRPr lang="zh-CN" altLang="en-US" b="1" dirty="0">
                        <a:solidFill>
                          <a:srgbClr val="FF0000"/>
                        </a:solidFill>
                        <a:latin typeface="黑体" panose="02010609060101010101" pitchFamily="49" charset="-122"/>
                        <a:ea typeface="黑体" panose="02010609060101010101" pitchFamily="49" charset="-122"/>
                      </a:endParaRPr>
                    </a:p>
                  </a:txBody>
                  <a:tcPr/>
                </a:tc>
              </a:tr>
              <a:tr h="640080">
                <a:tc>
                  <a:txBody>
                    <a:bodyPr/>
                    <a:lstStyle/>
                    <a:p>
                      <a:pPr algn="ctr"/>
                      <a:r>
                        <a:rPr lang="zh-CN" altLang="en-US" b="1" dirty="0" smtClean="0"/>
                        <a:t>政府与议会关系</a:t>
                      </a:r>
                      <a:endParaRPr lang="zh-CN" altLang="en-US" b="1" dirty="0"/>
                    </a:p>
                  </a:txBody>
                  <a:tcPr/>
                </a:tc>
                <a:tc>
                  <a:txBody>
                    <a:bodyPr/>
                    <a:lstStyle/>
                    <a:p>
                      <a:pPr algn="ctr"/>
                      <a:endParaRPr lang="zh-CN" altLang="en-US" b="1"/>
                    </a:p>
                  </a:txBody>
                  <a:tcPr/>
                </a:tc>
                <a:tc>
                  <a:txBody>
                    <a:bodyPr/>
                    <a:lstStyle/>
                    <a:p>
                      <a:pPr algn="ctr"/>
                      <a:endParaRPr lang="zh-CN" altLang="en-US" b="1" dirty="0">
                        <a:solidFill>
                          <a:srgbClr val="FF0000"/>
                        </a:solidFill>
                        <a:latin typeface="黑体" panose="02010609060101010101" pitchFamily="49" charset="-122"/>
                        <a:ea typeface="黑体" panose="02010609060101010101" pitchFamily="49" charset="-122"/>
                      </a:endParaRPr>
                    </a:p>
                  </a:txBody>
                  <a:tcPr/>
                </a:tc>
                <a:tc>
                  <a:txBody>
                    <a:bodyPr/>
                    <a:lstStyle/>
                    <a:p>
                      <a:pPr algn="ctr"/>
                      <a:endParaRPr lang="zh-CN" altLang="en-US" b="1">
                        <a:solidFill>
                          <a:srgbClr val="FF0000"/>
                        </a:solidFill>
                        <a:latin typeface="黑体" panose="02010609060101010101" pitchFamily="49" charset="-122"/>
                        <a:ea typeface="黑体" panose="02010609060101010101" pitchFamily="49" charset="-122"/>
                      </a:endParaRPr>
                    </a:p>
                  </a:txBody>
                  <a:tcPr/>
                </a:tc>
                <a:tc>
                  <a:txBody>
                    <a:bodyPr/>
                    <a:lstStyle/>
                    <a:p>
                      <a:pPr algn="ctr"/>
                      <a:endParaRPr lang="zh-CN" altLang="en-US" b="1" dirty="0">
                        <a:solidFill>
                          <a:srgbClr val="FF0000"/>
                        </a:solidFill>
                        <a:latin typeface="黑体" panose="02010609060101010101" pitchFamily="49" charset="-122"/>
                        <a:ea typeface="黑体" panose="02010609060101010101" pitchFamily="49" charset="-122"/>
                      </a:endParaRPr>
                    </a:p>
                  </a:txBody>
                  <a:tcPr/>
                </a:tc>
              </a:tr>
              <a:tr h="455930">
                <a:tc>
                  <a:txBody>
                    <a:bodyPr/>
                    <a:lstStyle/>
                    <a:p>
                      <a:pPr algn="ctr"/>
                      <a:r>
                        <a:rPr lang="zh-CN" altLang="en-US" b="1" dirty="0" smtClean="0"/>
                        <a:t>行政权</a:t>
                      </a:r>
                      <a:endParaRPr lang="zh-CN" altLang="en-US" b="1" dirty="0"/>
                    </a:p>
                  </a:txBody>
                  <a:tcPr/>
                </a:tc>
                <a:tc>
                  <a:txBody>
                    <a:bodyPr/>
                    <a:lstStyle/>
                    <a:p>
                      <a:pPr algn="ctr"/>
                      <a:endParaRPr lang="zh-CN" altLang="en-US" b="1" dirty="0"/>
                    </a:p>
                  </a:txBody>
                  <a:tcPr/>
                </a:tc>
                <a:tc>
                  <a:txBody>
                    <a:bodyPr/>
                    <a:lstStyle/>
                    <a:p>
                      <a:pPr algn="ctr"/>
                      <a:endParaRPr lang="zh-CN" altLang="en-US" b="1">
                        <a:solidFill>
                          <a:srgbClr val="FF0000"/>
                        </a:solidFill>
                        <a:latin typeface="黑体" panose="02010609060101010101" pitchFamily="49" charset="-122"/>
                        <a:ea typeface="黑体" panose="02010609060101010101" pitchFamily="49" charset="-122"/>
                      </a:endParaRPr>
                    </a:p>
                  </a:txBody>
                  <a:tcPr/>
                </a:tc>
                <a:tc>
                  <a:txBody>
                    <a:bodyPr/>
                    <a:lstStyle/>
                    <a:p>
                      <a:pPr algn="ctr"/>
                      <a:endParaRPr lang="zh-CN" altLang="en-US" b="1">
                        <a:solidFill>
                          <a:srgbClr val="FF0000"/>
                        </a:solidFill>
                        <a:latin typeface="黑体" panose="02010609060101010101" pitchFamily="49" charset="-122"/>
                        <a:ea typeface="黑体" panose="02010609060101010101" pitchFamily="49" charset="-122"/>
                      </a:endParaRPr>
                    </a:p>
                  </a:txBody>
                  <a:tcPr/>
                </a:tc>
                <a:tc>
                  <a:txBody>
                    <a:bodyPr/>
                    <a:lstStyle/>
                    <a:p>
                      <a:pPr algn="ctr"/>
                      <a:endParaRPr lang="zh-CN" altLang="en-US" b="1" dirty="0">
                        <a:solidFill>
                          <a:srgbClr val="FF0000"/>
                        </a:solidFill>
                        <a:latin typeface="黑体" panose="02010609060101010101" pitchFamily="49" charset="-122"/>
                        <a:ea typeface="黑体" panose="02010609060101010101" pitchFamily="49" charset="-122"/>
                      </a:endParaRPr>
                    </a:p>
                  </a:txBody>
                  <a:tcPr/>
                </a:tc>
              </a:tr>
              <a:tr h="455875">
                <a:tc>
                  <a:txBody>
                    <a:bodyPr/>
                    <a:lstStyle/>
                    <a:p>
                      <a:pPr algn="ctr"/>
                      <a:r>
                        <a:rPr lang="zh-CN" altLang="en-US" b="1" dirty="0" smtClean="0"/>
                        <a:t>立法机构</a:t>
                      </a:r>
                      <a:endParaRPr lang="zh-CN" altLang="en-US" b="1" dirty="0"/>
                    </a:p>
                  </a:txBody>
                  <a:tcPr/>
                </a:tc>
                <a:tc>
                  <a:txBody>
                    <a:bodyPr/>
                    <a:lstStyle/>
                    <a:p>
                      <a:pPr algn="ctr"/>
                      <a:endParaRPr lang="zh-CN" altLang="en-US" b="1" dirty="0"/>
                    </a:p>
                  </a:txBody>
                  <a:tcPr/>
                </a:tc>
                <a:tc>
                  <a:txBody>
                    <a:bodyPr/>
                    <a:lstStyle/>
                    <a:p>
                      <a:pPr algn="ctr"/>
                      <a:endParaRPr lang="zh-CN" altLang="en-US" b="1">
                        <a:solidFill>
                          <a:srgbClr val="FF0000"/>
                        </a:solidFill>
                        <a:latin typeface="黑体" panose="02010609060101010101" pitchFamily="49" charset="-122"/>
                        <a:ea typeface="黑体" panose="02010609060101010101" pitchFamily="49" charset="-122"/>
                      </a:endParaRPr>
                    </a:p>
                  </a:txBody>
                  <a:tcPr/>
                </a:tc>
                <a:tc>
                  <a:txBody>
                    <a:bodyPr/>
                    <a:lstStyle/>
                    <a:p>
                      <a:pPr algn="ctr"/>
                      <a:endParaRPr lang="zh-CN" altLang="en-US" b="1">
                        <a:solidFill>
                          <a:srgbClr val="FF0000"/>
                        </a:solidFill>
                        <a:latin typeface="黑体" panose="02010609060101010101" pitchFamily="49" charset="-122"/>
                        <a:ea typeface="黑体" panose="02010609060101010101" pitchFamily="49" charset="-122"/>
                      </a:endParaRPr>
                    </a:p>
                  </a:txBody>
                  <a:tcPr/>
                </a:tc>
                <a:tc>
                  <a:txBody>
                    <a:bodyPr/>
                    <a:lstStyle/>
                    <a:p>
                      <a:pPr algn="ctr"/>
                      <a:endParaRPr lang="zh-CN" altLang="en-US" b="1" dirty="0">
                        <a:solidFill>
                          <a:srgbClr val="FF0000"/>
                        </a:solidFill>
                        <a:latin typeface="黑体" panose="02010609060101010101" pitchFamily="49" charset="-122"/>
                        <a:ea typeface="黑体" panose="02010609060101010101" pitchFamily="49" charset="-122"/>
                      </a:endParaRPr>
                    </a:p>
                  </a:txBody>
                  <a:tcPr/>
                </a:tc>
              </a:tr>
              <a:tr h="455875">
                <a:tc>
                  <a:txBody>
                    <a:bodyPr/>
                    <a:lstStyle/>
                    <a:p>
                      <a:pPr algn="ctr"/>
                      <a:r>
                        <a:rPr lang="zh-CN" altLang="en-US" b="1" dirty="0" smtClean="0"/>
                        <a:t>国家权力中心</a:t>
                      </a:r>
                      <a:endParaRPr lang="zh-CN" altLang="en-US" b="1" dirty="0"/>
                    </a:p>
                  </a:txBody>
                  <a:tcPr/>
                </a:tc>
                <a:tc>
                  <a:txBody>
                    <a:bodyPr/>
                    <a:lstStyle/>
                    <a:p>
                      <a:pPr algn="ctr"/>
                      <a:endParaRPr lang="zh-CN" altLang="en-US" b="1" dirty="0"/>
                    </a:p>
                  </a:txBody>
                  <a:tcPr/>
                </a:tc>
                <a:tc>
                  <a:txBody>
                    <a:bodyPr/>
                    <a:lstStyle/>
                    <a:p>
                      <a:pPr algn="ctr"/>
                      <a:endParaRPr lang="zh-CN" altLang="en-US" b="1" dirty="0">
                        <a:solidFill>
                          <a:srgbClr val="FF0000"/>
                        </a:solidFill>
                        <a:latin typeface="黑体" panose="02010609060101010101" pitchFamily="49" charset="-122"/>
                        <a:ea typeface="黑体" panose="02010609060101010101" pitchFamily="49" charset="-122"/>
                      </a:endParaRPr>
                    </a:p>
                  </a:txBody>
                  <a:tcPr/>
                </a:tc>
                <a:tc>
                  <a:txBody>
                    <a:bodyPr/>
                    <a:lstStyle/>
                    <a:p>
                      <a:pPr algn="ctr"/>
                      <a:endParaRPr lang="zh-CN" altLang="en-US" b="1">
                        <a:solidFill>
                          <a:srgbClr val="FF0000"/>
                        </a:solidFill>
                        <a:latin typeface="黑体" panose="02010609060101010101" pitchFamily="49" charset="-122"/>
                        <a:ea typeface="黑体" panose="02010609060101010101" pitchFamily="49" charset="-122"/>
                      </a:endParaRPr>
                    </a:p>
                  </a:txBody>
                  <a:tcPr/>
                </a:tc>
                <a:tc>
                  <a:txBody>
                    <a:bodyPr/>
                    <a:lstStyle/>
                    <a:p>
                      <a:pPr algn="ctr"/>
                      <a:endParaRPr lang="zh-CN" altLang="en-US" b="1" dirty="0">
                        <a:solidFill>
                          <a:srgbClr val="FF0000"/>
                        </a:solidFill>
                        <a:latin typeface="黑体" panose="02010609060101010101" pitchFamily="49" charset="-122"/>
                        <a:ea typeface="黑体" panose="02010609060101010101" pitchFamily="49" charset="-122"/>
                      </a:endParaRPr>
                    </a:p>
                  </a:txBody>
                  <a:tcPr/>
                </a:tc>
              </a:tr>
              <a:tr h="455875">
                <a:tc>
                  <a:txBody>
                    <a:bodyPr/>
                    <a:lstStyle/>
                    <a:p>
                      <a:pPr algn="ctr"/>
                      <a:r>
                        <a:rPr lang="zh-CN" altLang="en-US" b="1" dirty="0" smtClean="0"/>
                        <a:t>国家政体</a:t>
                      </a:r>
                      <a:endParaRPr lang="zh-CN" altLang="en-US" b="1" dirty="0"/>
                    </a:p>
                  </a:txBody>
                  <a:tcPr/>
                </a:tc>
                <a:tc>
                  <a:txBody>
                    <a:bodyPr/>
                    <a:lstStyle/>
                    <a:p>
                      <a:pPr algn="ctr"/>
                      <a:endParaRPr lang="zh-CN" altLang="en-US" b="1"/>
                    </a:p>
                  </a:txBody>
                  <a:tcPr/>
                </a:tc>
                <a:tc>
                  <a:txBody>
                    <a:bodyPr/>
                    <a:lstStyle/>
                    <a:p>
                      <a:pPr algn="ctr"/>
                      <a:endParaRPr lang="zh-CN" altLang="en-US" b="1" dirty="0">
                        <a:solidFill>
                          <a:srgbClr val="FF0000"/>
                        </a:solidFill>
                        <a:latin typeface="黑体" panose="02010609060101010101" pitchFamily="49" charset="-122"/>
                        <a:ea typeface="黑体" panose="02010609060101010101" pitchFamily="49" charset="-122"/>
                      </a:endParaRPr>
                    </a:p>
                  </a:txBody>
                  <a:tcPr/>
                </a:tc>
                <a:tc>
                  <a:txBody>
                    <a:bodyPr/>
                    <a:lstStyle/>
                    <a:p>
                      <a:pPr algn="ctr"/>
                      <a:endParaRPr lang="zh-CN" altLang="en-US" b="1">
                        <a:solidFill>
                          <a:srgbClr val="FF0000"/>
                        </a:solidFill>
                        <a:latin typeface="黑体" panose="02010609060101010101" pitchFamily="49" charset="-122"/>
                        <a:ea typeface="黑体" panose="02010609060101010101" pitchFamily="49" charset="-122"/>
                      </a:endParaRPr>
                    </a:p>
                  </a:txBody>
                  <a:tcPr/>
                </a:tc>
                <a:tc>
                  <a:txBody>
                    <a:bodyPr/>
                    <a:lstStyle/>
                    <a:p>
                      <a:pPr algn="ctr"/>
                      <a:endParaRPr lang="zh-CN" altLang="en-US" b="1" dirty="0">
                        <a:solidFill>
                          <a:srgbClr val="FF0000"/>
                        </a:solidFill>
                        <a:latin typeface="黑体" panose="02010609060101010101" pitchFamily="49" charset="-122"/>
                        <a:ea typeface="黑体" panose="02010609060101010101" pitchFamily="49" charset="-122"/>
                      </a:endParaRPr>
                    </a:p>
                  </a:txBody>
                  <a:tcPr/>
                </a:tc>
              </a:tr>
            </a:tbl>
          </a:graphicData>
        </a:graphic>
      </p:graphicFrame>
      <p:sp>
        <p:nvSpPr>
          <p:cNvPr id="3" name="TextBox 2"/>
          <p:cNvSpPr txBox="1"/>
          <p:nvPr/>
        </p:nvSpPr>
        <p:spPr>
          <a:xfrm>
            <a:off x="0" y="0"/>
            <a:ext cx="5472608" cy="461665"/>
          </a:xfrm>
          <a:prstGeom prst="rect">
            <a:avLst/>
          </a:prstGeom>
          <a:noFill/>
        </p:spPr>
        <p:txBody>
          <a:bodyPr wrap="square" rtlCol="0">
            <a:spAutoFit/>
          </a:bodyPr>
          <a:lstStyle/>
          <a:p>
            <a:r>
              <a:rPr lang="zh-CN" altLang="en-US" sz="2400" dirty="0" smtClean="0">
                <a:latin typeface="黑体" panose="02010609060101010101" pitchFamily="49" charset="-122"/>
                <a:ea typeface="黑体" panose="02010609060101010101" pitchFamily="49" charset="-122"/>
              </a:rPr>
              <a:t>比较英国、美国、法国、德国的</a:t>
            </a:r>
            <a:r>
              <a:rPr lang="zh-CN" altLang="en-US" sz="2400" dirty="0" smtClean="0">
                <a:latin typeface="黑体" panose="02010609060101010101" pitchFamily="49" charset="-122"/>
                <a:ea typeface="黑体" panose="02010609060101010101" pitchFamily="49" charset="-122"/>
                <a:hlinkClick r:id="rId1" action="ppaction://hlinksldjump"/>
              </a:rPr>
              <a:t>政体</a:t>
            </a:r>
            <a:endParaRPr lang="zh-CN" altLang="en-US" sz="2400" dirty="0">
              <a:latin typeface="黑体" panose="02010609060101010101" pitchFamily="49" charset="-122"/>
              <a:ea typeface="黑体" panose="02010609060101010101" pitchFamily="49" charset="-122"/>
            </a:endParaRPr>
          </a:p>
        </p:txBody>
      </p:sp>
      <p:sp>
        <p:nvSpPr>
          <p:cNvPr id="4" name="TextBox 3"/>
          <p:cNvSpPr txBox="1"/>
          <p:nvPr/>
        </p:nvSpPr>
        <p:spPr>
          <a:xfrm>
            <a:off x="2555776" y="1052736"/>
            <a:ext cx="1152128" cy="400110"/>
          </a:xfrm>
          <a:prstGeom prst="rect">
            <a:avLst/>
          </a:prstGeom>
          <a:noFill/>
        </p:spPr>
        <p:txBody>
          <a:bodyPr wrap="square" rtlCol="0">
            <a:spAutoFit/>
          </a:bodyPr>
          <a:lstStyle/>
          <a:p>
            <a:r>
              <a:rPr lang="zh-CN" altLang="en-US" sz="2000" b="1" dirty="0" smtClean="0">
                <a:solidFill>
                  <a:srgbClr val="FF0000"/>
                </a:solidFill>
                <a:latin typeface="黑体" panose="02010609060101010101" pitchFamily="49" charset="-122"/>
                <a:ea typeface="黑体" panose="02010609060101010101" pitchFamily="49" charset="-122"/>
              </a:rPr>
              <a:t>国王</a:t>
            </a:r>
            <a:endParaRPr lang="zh-CN" altLang="en-US" sz="2000" b="1" dirty="0">
              <a:solidFill>
                <a:srgbClr val="FF0000"/>
              </a:solidFill>
              <a:latin typeface="黑体" panose="02010609060101010101" pitchFamily="49" charset="-122"/>
              <a:ea typeface="黑体" panose="02010609060101010101" pitchFamily="49" charset="-122"/>
            </a:endParaRPr>
          </a:p>
        </p:txBody>
      </p:sp>
      <p:sp>
        <p:nvSpPr>
          <p:cNvPr id="5" name="TextBox 4"/>
          <p:cNvSpPr txBox="1"/>
          <p:nvPr/>
        </p:nvSpPr>
        <p:spPr>
          <a:xfrm>
            <a:off x="2555776" y="1556792"/>
            <a:ext cx="1152128" cy="400110"/>
          </a:xfrm>
          <a:prstGeom prst="rect">
            <a:avLst/>
          </a:prstGeom>
          <a:noFill/>
        </p:spPr>
        <p:txBody>
          <a:bodyPr wrap="square" rtlCol="0">
            <a:spAutoFit/>
          </a:bodyPr>
          <a:lstStyle/>
          <a:p>
            <a:r>
              <a:rPr lang="zh-CN" altLang="en-US" sz="2000" b="1" dirty="0" smtClean="0">
                <a:solidFill>
                  <a:srgbClr val="FF0000"/>
                </a:solidFill>
                <a:latin typeface="黑体" panose="02010609060101010101" pitchFamily="49" charset="-122"/>
                <a:ea typeface="黑体" panose="02010609060101010101" pitchFamily="49" charset="-122"/>
              </a:rPr>
              <a:t>世袭</a:t>
            </a:r>
            <a:endParaRPr lang="zh-CN" altLang="en-US" sz="2000" b="1" dirty="0">
              <a:solidFill>
                <a:srgbClr val="FF0000"/>
              </a:solidFill>
              <a:latin typeface="黑体" panose="02010609060101010101" pitchFamily="49" charset="-122"/>
              <a:ea typeface="黑体" panose="02010609060101010101" pitchFamily="49" charset="-122"/>
            </a:endParaRPr>
          </a:p>
        </p:txBody>
      </p:sp>
      <p:sp>
        <p:nvSpPr>
          <p:cNvPr id="6" name="TextBox 5"/>
          <p:cNvSpPr txBox="1"/>
          <p:nvPr/>
        </p:nvSpPr>
        <p:spPr>
          <a:xfrm>
            <a:off x="2555776" y="2020778"/>
            <a:ext cx="1152128" cy="400110"/>
          </a:xfrm>
          <a:prstGeom prst="rect">
            <a:avLst/>
          </a:prstGeom>
          <a:noFill/>
        </p:spPr>
        <p:txBody>
          <a:bodyPr wrap="square" rtlCol="0">
            <a:spAutoFit/>
          </a:bodyPr>
          <a:lstStyle/>
          <a:p>
            <a:r>
              <a:rPr lang="zh-CN" altLang="en-US" sz="2000" b="1" dirty="0" smtClean="0">
                <a:solidFill>
                  <a:srgbClr val="FF0000"/>
                </a:solidFill>
                <a:latin typeface="黑体" panose="02010609060101010101" pitchFamily="49" charset="-122"/>
                <a:ea typeface="黑体" panose="02010609060101010101" pitchFamily="49" charset="-122"/>
              </a:rPr>
              <a:t>终身</a:t>
            </a:r>
            <a:endParaRPr lang="zh-CN" altLang="en-US" sz="2000" b="1" dirty="0">
              <a:solidFill>
                <a:srgbClr val="FF0000"/>
              </a:solidFill>
              <a:latin typeface="黑体" panose="02010609060101010101" pitchFamily="49" charset="-122"/>
              <a:ea typeface="黑体" panose="02010609060101010101" pitchFamily="49" charset="-122"/>
            </a:endParaRPr>
          </a:p>
        </p:txBody>
      </p:sp>
      <p:sp>
        <p:nvSpPr>
          <p:cNvPr id="7" name="TextBox 6"/>
          <p:cNvSpPr txBox="1"/>
          <p:nvPr/>
        </p:nvSpPr>
        <p:spPr>
          <a:xfrm>
            <a:off x="2699792" y="2420888"/>
            <a:ext cx="864096" cy="400110"/>
          </a:xfrm>
          <a:prstGeom prst="rect">
            <a:avLst/>
          </a:prstGeom>
          <a:noFill/>
        </p:spPr>
        <p:txBody>
          <a:bodyPr wrap="square" rtlCol="0">
            <a:spAutoFit/>
          </a:bodyPr>
          <a:lstStyle/>
          <a:p>
            <a:r>
              <a:rPr lang="zh-CN" altLang="en-US" sz="2000" b="1" dirty="0" smtClean="0">
                <a:solidFill>
                  <a:srgbClr val="FF0000"/>
                </a:solidFill>
                <a:latin typeface="黑体" panose="02010609060101010101" pitchFamily="49" charset="-122"/>
                <a:ea typeface="黑体" panose="02010609060101010101" pitchFamily="49" charset="-122"/>
              </a:rPr>
              <a:t>无</a:t>
            </a:r>
            <a:endParaRPr lang="zh-CN" altLang="en-US" sz="2000" b="1" dirty="0">
              <a:solidFill>
                <a:srgbClr val="FF0000"/>
              </a:solidFill>
              <a:latin typeface="黑体" panose="02010609060101010101" pitchFamily="49" charset="-122"/>
              <a:ea typeface="黑体" panose="02010609060101010101" pitchFamily="49" charset="-122"/>
            </a:endParaRPr>
          </a:p>
        </p:txBody>
      </p:sp>
      <p:sp>
        <p:nvSpPr>
          <p:cNvPr id="9" name="TextBox 8"/>
          <p:cNvSpPr txBox="1"/>
          <p:nvPr/>
        </p:nvSpPr>
        <p:spPr>
          <a:xfrm>
            <a:off x="2555776" y="2852936"/>
            <a:ext cx="1152128" cy="400110"/>
          </a:xfrm>
          <a:prstGeom prst="rect">
            <a:avLst/>
          </a:prstGeom>
          <a:noFill/>
        </p:spPr>
        <p:txBody>
          <a:bodyPr wrap="square" rtlCol="0">
            <a:spAutoFit/>
          </a:bodyPr>
          <a:lstStyle/>
          <a:p>
            <a:r>
              <a:rPr lang="zh-CN" altLang="en-US" sz="2000" b="1" dirty="0" smtClean="0">
                <a:solidFill>
                  <a:srgbClr val="FF0000"/>
                </a:solidFill>
                <a:latin typeface="黑体" panose="02010609060101010101" pitchFamily="49" charset="-122"/>
                <a:ea typeface="黑体" panose="02010609060101010101" pitchFamily="49" charset="-122"/>
              </a:rPr>
              <a:t>首相</a:t>
            </a:r>
            <a:endParaRPr lang="zh-CN" altLang="en-US" sz="2000" b="1" dirty="0">
              <a:solidFill>
                <a:srgbClr val="FF0000"/>
              </a:solidFill>
              <a:latin typeface="黑体" panose="02010609060101010101" pitchFamily="49" charset="-122"/>
              <a:ea typeface="黑体" panose="02010609060101010101" pitchFamily="49" charset="-122"/>
            </a:endParaRPr>
          </a:p>
        </p:txBody>
      </p:sp>
      <p:sp>
        <p:nvSpPr>
          <p:cNvPr id="10" name="TextBox 9"/>
          <p:cNvSpPr txBox="1"/>
          <p:nvPr/>
        </p:nvSpPr>
        <p:spPr>
          <a:xfrm>
            <a:off x="2088803" y="3324860"/>
            <a:ext cx="2160240" cy="400110"/>
          </a:xfrm>
          <a:prstGeom prst="rect">
            <a:avLst/>
          </a:prstGeom>
          <a:noFill/>
        </p:spPr>
        <p:txBody>
          <a:bodyPr wrap="square" rtlCol="0">
            <a:spAutoFit/>
          </a:bodyPr>
          <a:lstStyle/>
          <a:p>
            <a:r>
              <a:rPr lang="zh-CN" altLang="en-US" sz="2000" b="1" dirty="0" smtClean="0">
                <a:solidFill>
                  <a:srgbClr val="FF0000"/>
                </a:solidFill>
                <a:latin typeface="黑体" panose="02010609060101010101" pitchFamily="49" charset="-122"/>
                <a:ea typeface="黑体" panose="02010609060101010101" pitchFamily="49" charset="-122"/>
              </a:rPr>
              <a:t>议会选举产生</a:t>
            </a:r>
            <a:endParaRPr lang="zh-CN" altLang="en-US" sz="2000" b="1" dirty="0">
              <a:solidFill>
                <a:srgbClr val="FF0000"/>
              </a:solidFill>
              <a:latin typeface="黑体" panose="02010609060101010101" pitchFamily="49" charset="-122"/>
              <a:ea typeface="黑体" panose="02010609060101010101" pitchFamily="49" charset="-122"/>
            </a:endParaRPr>
          </a:p>
        </p:txBody>
      </p:sp>
      <p:sp>
        <p:nvSpPr>
          <p:cNvPr id="11" name="TextBox 10"/>
          <p:cNvSpPr txBox="1"/>
          <p:nvPr/>
        </p:nvSpPr>
        <p:spPr>
          <a:xfrm>
            <a:off x="2051720" y="3789040"/>
            <a:ext cx="1800200" cy="646331"/>
          </a:xfrm>
          <a:prstGeom prst="rect">
            <a:avLst/>
          </a:prstGeom>
          <a:noFill/>
        </p:spPr>
        <p:txBody>
          <a:bodyPr wrap="square" rtlCol="0">
            <a:spAutoFit/>
          </a:bodyPr>
          <a:lstStyle/>
          <a:p>
            <a:r>
              <a:rPr lang="zh-CN" altLang="en-US" b="1" dirty="0" smtClean="0">
                <a:solidFill>
                  <a:srgbClr val="FF0000"/>
                </a:solidFill>
                <a:latin typeface="黑体" panose="02010609060101010101" pitchFamily="49" charset="-122"/>
                <a:ea typeface="黑体" panose="02010609060101010101" pitchFamily="49" charset="-122"/>
              </a:rPr>
              <a:t>首相与内阁对议会负责</a:t>
            </a:r>
            <a:endParaRPr lang="zh-CN" altLang="en-US" b="1" dirty="0">
              <a:solidFill>
                <a:srgbClr val="FF0000"/>
              </a:solidFill>
              <a:latin typeface="黑体" panose="02010609060101010101" pitchFamily="49" charset="-122"/>
              <a:ea typeface="黑体" panose="02010609060101010101" pitchFamily="49" charset="-122"/>
            </a:endParaRPr>
          </a:p>
        </p:txBody>
      </p:sp>
      <p:sp>
        <p:nvSpPr>
          <p:cNvPr id="12" name="TextBox 11"/>
          <p:cNvSpPr txBox="1"/>
          <p:nvPr/>
        </p:nvSpPr>
        <p:spPr>
          <a:xfrm>
            <a:off x="2555776" y="4437112"/>
            <a:ext cx="1152128" cy="400110"/>
          </a:xfrm>
          <a:prstGeom prst="rect">
            <a:avLst/>
          </a:prstGeom>
          <a:noFill/>
        </p:spPr>
        <p:txBody>
          <a:bodyPr wrap="square" rtlCol="0">
            <a:spAutoFit/>
          </a:bodyPr>
          <a:lstStyle/>
          <a:p>
            <a:r>
              <a:rPr lang="zh-CN" altLang="en-US" sz="2000" b="1" dirty="0" smtClean="0">
                <a:solidFill>
                  <a:srgbClr val="FF0000"/>
                </a:solidFill>
                <a:latin typeface="黑体" panose="02010609060101010101" pitchFamily="49" charset="-122"/>
                <a:ea typeface="黑体" panose="02010609060101010101" pitchFamily="49" charset="-122"/>
              </a:rPr>
              <a:t>首相</a:t>
            </a:r>
            <a:endParaRPr lang="zh-CN" altLang="en-US" sz="2000" b="1" dirty="0">
              <a:solidFill>
                <a:srgbClr val="FF0000"/>
              </a:solidFill>
              <a:latin typeface="黑体" panose="02010609060101010101" pitchFamily="49" charset="-122"/>
              <a:ea typeface="黑体" panose="02010609060101010101" pitchFamily="49" charset="-122"/>
            </a:endParaRPr>
          </a:p>
        </p:txBody>
      </p:sp>
      <p:sp>
        <p:nvSpPr>
          <p:cNvPr id="13" name="TextBox 12"/>
          <p:cNvSpPr txBox="1"/>
          <p:nvPr/>
        </p:nvSpPr>
        <p:spPr>
          <a:xfrm>
            <a:off x="2555776" y="4941168"/>
            <a:ext cx="1152128" cy="400110"/>
          </a:xfrm>
          <a:prstGeom prst="rect">
            <a:avLst/>
          </a:prstGeom>
          <a:noFill/>
        </p:spPr>
        <p:txBody>
          <a:bodyPr wrap="square" rtlCol="0">
            <a:spAutoFit/>
          </a:bodyPr>
          <a:lstStyle/>
          <a:p>
            <a:r>
              <a:rPr lang="zh-CN" altLang="en-US" sz="2000" b="1" dirty="0" smtClean="0">
                <a:solidFill>
                  <a:srgbClr val="FF0000"/>
                </a:solidFill>
                <a:latin typeface="黑体" panose="02010609060101010101" pitchFamily="49" charset="-122"/>
                <a:ea typeface="黑体" panose="02010609060101010101" pitchFamily="49" charset="-122"/>
              </a:rPr>
              <a:t>议会</a:t>
            </a:r>
            <a:endParaRPr lang="zh-CN" altLang="en-US" sz="2000" b="1" dirty="0">
              <a:solidFill>
                <a:srgbClr val="FF0000"/>
              </a:solidFill>
              <a:latin typeface="黑体" panose="02010609060101010101" pitchFamily="49" charset="-122"/>
              <a:ea typeface="黑体" panose="02010609060101010101" pitchFamily="49" charset="-122"/>
            </a:endParaRPr>
          </a:p>
        </p:txBody>
      </p:sp>
      <p:sp>
        <p:nvSpPr>
          <p:cNvPr id="14" name="TextBox 13"/>
          <p:cNvSpPr txBox="1"/>
          <p:nvPr/>
        </p:nvSpPr>
        <p:spPr>
          <a:xfrm>
            <a:off x="2555776" y="5373216"/>
            <a:ext cx="1152128" cy="400110"/>
          </a:xfrm>
          <a:prstGeom prst="rect">
            <a:avLst/>
          </a:prstGeom>
          <a:noFill/>
        </p:spPr>
        <p:txBody>
          <a:bodyPr wrap="square" rtlCol="0">
            <a:spAutoFit/>
          </a:bodyPr>
          <a:lstStyle/>
          <a:p>
            <a:r>
              <a:rPr lang="zh-CN" altLang="en-US" sz="2000" b="1" dirty="0" smtClean="0">
                <a:solidFill>
                  <a:srgbClr val="FF0000"/>
                </a:solidFill>
                <a:latin typeface="黑体" panose="02010609060101010101" pitchFamily="49" charset="-122"/>
                <a:ea typeface="黑体" panose="02010609060101010101" pitchFamily="49" charset="-122"/>
              </a:rPr>
              <a:t>议会</a:t>
            </a:r>
            <a:endParaRPr lang="zh-CN" altLang="en-US" sz="2000" b="1" dirty="0">
              <a:solidFill>
                <a:srgbClr val="FF0000"/>
              </a:solidFill>
              <a:latin typeface="黑体" panose="02010609060101010101" pitchFamily="49" charset="-122"/>
              <a:ea typeface="黑体" panose="02010609060101010101" pitchFamily="49" charset="-122"/>
            </a:endParaRPr>
          </a:p>
        </p:txBody>
      </p:sp>
      <p:sp>
        <p:nvSpPr>
          <p:cNvPr id="15" name="TextBox 14"/>
          <p:cNvSpPr txBox="1"/>
          <p:nvPr/>
        </p:nvSpPr>
        <p:spPr>
          <a:xfrm>
            <a:off x="2267744" y="5805264"/>
            <a:ext cx="1728192" cy="369332"/>
          </a:xfrm>
          <a:prstGeom prst="rect">
            <a:avLst/>
          </a:prstGeom>
          <a:noFill/>
        </p:spPr>
        <p:txBody>
          <a:bodyPr wrap="square" rtlCol="0">
            <a:spAutoFit/>
          </a:bodyPr>
          <a:lstStyle/>
          <a:p>
            <a:r>
              <a:rPr lang="zh-CN" altLang="en-US" b="1" dirty="0" smtClean="0">
                <a:solidFill>
                  <a:srgbClr val="FF0000"/>
                </a:solidFill>
                <a:latin typeface="黑体" panose="02010609060101010101" pitchFamily="49" charset="-122"/>
                <a:ea typeface="黑体" panose="02010609060101010101" pitchFamily="49" charset="-122"/>
              </a:rPr>
              <a:t>君主立宪制</a:t>
            </a:r>
            <a:endParaRPr lang="zh-CN" altLang="en-US" b="1" dirty="0">
              <a:solidFill>
                <a:srgbClr val="FF0000"/>
              </a:solidFill>
              <a:latin typeface="黑体" panose="02010609060101010101" pitchFamily="49" charset="-122"/>
              <a:ea typeface="黑体" panose="02010609060101010101" pitchFamily="49" charset="-122"/>
            </a:endParaRPr>
          </a:p>
        </p:txBody>
      </p:sp>
      <p:sp>
        <p:nvSpPr>
          <p:cNvPr id="8" name="TextBox 3"/>
          <p:cNvSpPr txBox="1"/>
          <p:nvPr/>
        </p:nvSpPr>
        <p:spPr>
          <a:xfrm>
            <a:off x="4248785" y="1052830"/>
            <a:ext cx="842645" cy="398780"/>
          </a:xfrm>
          <a:prstGeom prst="rect">
            <a:avLst/>
          </a:prstGeom>
          <a:noFill/>
        </p:spPr>
        <p:txBody>
          <a:bodyPr wrap="square" rtlCol="0">
            <a:spAutoFit/>
          </a:bodyPr>
          <a:lstStyle/>
          <a:p>
            <a:r>
              <a:rPr lang="zh-CN" altLang="en-US" sz="2000" b="1" dirty="0">
                <a:solidFill>
                  <a:srgbClr val="FF0000"/>
                </a:solidFill>
                <a:latin typeface="黑体" panose="02010609060101010101" pitchFamily="49" charset="-122"/>
                <a:ea typeface="黑体" panose="02010609060101010101" pitchFamily="49" charset="-122"/>
              </a:rPr>
              <a:t>总统</a:t>
            </a:r>
            <a:endParaRPr lang="zh-CN" altLang="en-US" sz="2000" b="1" dirty="0">
              <a:solidFill>
                <a:srgbClr val="FF0000"/>
              </a:solidFill>
              <a:latin typeface="黑体" panose="02010609060101010101" pitchFamily="49" charset="-122"/>
              <a:ea typeface="黑体" panose="02010609060101010101" pitchFamily="49" charset="-122"/>
            </a:endParaRPr>
          </a:p>
        </p:txBody>
      </p:sp>
      <p:sp>
        <p:nvSpPr>
          <p:cNvPr id="16" name="TextBox 3"/>
          <p:cNvSpPr txBox="1"/>
          <p:nvPr/>
        </p:nvSpPr>
        <p:spPr>
          <a:xfrm>
            <a:off x="4218305" y="1506220"/>
            <a:ext cx="1764665" cy="368300"/>
          </a:xfrm>
          <a:prstGeom prst="rect">
            <a:avLst/>
          </a:prstGeom>
          <a:noFill/>
        </p:spPr>
        <p:txBody>
          <a:bodyPr wrap="square" rtlCol="0">
            <a:spAutoFit/>
          </a:bodyPr>
          <a:lstStyle/>
          <a:p>
            <a:r>
              <a:rPr lang="zh-CN" altLang="en-US" sz="1800" b="1" dirty="0">
                <a:solidFill>
                  <a:srgbClr val="FF0000"/>
                </a:solidFill>
                <a:latin typeface="黑体" panose="02010609060101010101" pitchFamily="49" charset="-122"/>
                <a:ea typeface="黑体" panose="02010609060101010101" pitchFamily="49" charset="-122"/>
              </a:rPr>
              <a:t>民选</a:t>
            </a:r>
            <a:endParaRPr lang="zh-CN" altLang="en-US" sz="1800" b="1" dirty="0">
              <a:solidFill>
                <a:srgbClr val="FF0000"/>
              </a:solidFill>
              <a:latin typeface="黑体" panose="02010609060101010101" pitchFamily="49" charset="-122"/>
              <a:ea typeface="黑体" panose="02010609060101010101" pitchFamily="49" charset="-122"/>
            </a:endParaRPr>
          </a:p>
        </p:txBody>
      </p:sp>
      <p:sp>
        <p:nvSpPr>
          <p:cNvPr id="17" name="TextBox 3"/>
          <p:cNvSpPr txBox="1"/>
          <p:nvPr/>
        </p:nvSpPr>
        <p:spPr>
          <a:xfrm>
            <a:off x="5642610" y="1498600"/>
            <a:ext cx="1922145" cy="368300"/>
          </a:xfrm>
          <a:prstGeom prst="rect">
            <a:avLst/>
          </a:prstGeom>
          <a:noFill/>
        </p:spPr>
        <p:txBody>
          <a:bodyPr wrap="square" rtlCol="0">
            <a:spAutoFit/>
          </a:bodyPr>
          <a:lstStyle/>
          <a:p>
            <a:r>
              <a:rPr lang="zh-CN" altLang="en-US" sz="1800" b="1" dirty="0">
                <a:solidFill>
                  <a:srgbClr val="FF0000"/>
                </a:solidFill>
                <a:latin typeface="黑体" panose="02010609060101010101" pitchFamily="49" charset="-122"/>
                <a:ea typeface="黑体" panose="02010609060101010101" pitchFamily="49" charset="-122"/>
              </a:rPr>
              <a:t>议会选举</a:t>
            </a:r>
            <a:endParaRPr lang="zh-CN" altLang="en-US" sz="1800" b="1" dirty="0">
              <a:solidFill>
                <a:srgbClr val="FF0000"/>
              </a:solidFill>
              <a:latin typeface="黑体" panose="02010609060101010101" pitchFamily="49" charset="-122"/>
              <a:ea typeface="黑体" panose="02010609060101010101" pitchFamily="49" charset="-122"/>
            </a:endParaRPr>
          </a:p>
        </p:txBody>
      </p:sp>
      <p:sp>
        <p:nvSpPr>
          <p:cNvPr id="18" name="文本框 17"/>
          <p:cNvSpPr txBox="1"/>
          <p:nvPr/>
        </p:nvSpPr>
        <p:spPr>
          <a:xfrm>
            <a:off x="3923030" y="1837055"/>
            <a:ext cx="1384300" cy="645160"/>
          </a:xfrm>
          <a:prstGeom prst="rect">
            <a:avLst/>
          </a:prstGeom>
          <a:noFill/>
        </p:spPr>
        <p:txBody>
          <a:bodyPr wrap="square" rtlCol="0" anchor="t">
            <a:spAutoFit/>
          </a:bodyPr>
          <a:lstStyle/>
          <a:p>
            <a:r>
              <a:rPr lang="zh-CN" altLang="en-US" b="1" dirty="0">
                <a:solidFill>
                  <a:srgbClr val="FF0000"/>
                </a:solidFill>
                <a:latin typeface="黑体" panose="02010609060101010101" pitchFamily="49" charset="-122"/>
                <a:ea typeface="黑体" panose="02010609060101010101" pitchFamily="49" charset="-122"/>
                <a:sym typeface="+mn-ea"/>
              </a:rPr>
              <a:t>任期</a:t>
            </a:r>
            <a:r>
              <a:rPr lang="en-US" altLang="zh-CN" b="1" dirty="0">
                <a:solidFill>
                  <a:srgbClr val="FF0000"/>
                </a:solidFill>
                <a:latin typeface="黑体" panose="02010609060101010101" pitchFamily="49" charset="-122"/>
                <a:ea typeface="黑体" panose="02010609060101010101" pitchFamily="49" charset="-122"/>
                <a:sym typeface="+mn-ea"/>
              </a:rPr>
              <a:t>4</a:t>
            </a:r>
            <a:r>
              <a:rPr lang="zh-CN" altLang="en-US" b="1" dirty="0">
                <a:solidFill>
                  <a:srgbClr val="FF0000"/>
                </a:solidFill>
                <a:latin typeface="黑体" panose="02010609060101010101" pitchFamily="49" charset="-122"/>
                <a:ea typeface="黑体" panose="02010609060101010101" pitchFamily="49" charset="-122"/>
                <a:sym typeface="+mn-ea"/>
              </a:rPr>
              <a:t>年，可连任两届</a:t>
            </a:r>
            <a:endParaRPr lang="zh-CN" altLang="en-US"/>
          </a:p>
        </p:txBody>
      </p:sp>
      <p:sp>
        <p:nvSpPr>
          <p:cNvPr id="19" name="文本框 18"/>
          <p:cNvSpPr txBox="1"/>
          <p:nvPr/>
        </p:nvSpPr>
        <p:spPr>
          <a:xfrm>
            <a:off x="5615940" y="1837055"/>
            <a:ext cx="1332230" cy="645160"/>
          </a:xfrm>
          <a:prstGeom prst="rect">
            <a:avLst/>
          </a:prstGeom>
          <a:noFill/>
        </p:spPr>
        <p:txBody>
          <a:bodyPr wrap="none" rtlCol="0" anchor="t">
            <a:spAutoFit/>
          </a:bodyPr>
          <a:lstStyle/>
          <a:p>
            <a:r>
              <a:rPr lang="zh-CN" altLang="en-US" b="1" dirty="0">
                <a:solidFill>
                  <a:srgbClr val="FF0000"/>
                </a:solidFill>
                <a:latin typeface="黑体" panose="02010609060101010101" pitchFamily="49" charset="-122"/>
                <a:ea typeface="黑体" panose="02010609060101010101" pitchFamily="49" charset="-122"/>
                <a:sym typeface="+mn-ea"/>
              </a:rPr>
              <a:t>任期</a:t>
            </a:r>
            <a:r>
              <a:rPr lang="en-US" altLang="zh-CN" b="1" dirty="0">
                <a:solidFill>
                  <a:srgbClr val="FF0000"/>
                </a:solidFill>
                <a:latin typeface="黑体" panose="02010609060101010101" pitchFamily="49" charset="-122"/>
                <a:ea typeface="黑体" panose="02010609060101010101" pitchFamily="49" charset="-122"/>
                <a:sym typeface="+mn-ea"/>
              </a:rPr>
              <a:t>7</a:t>
            </a:r>
            <a:r>
              <a:rPr lang="zh-CN" altLang="en-US" b="1" dirty="0">
                <a:solidFill>
                  <a:srgbClr val="FF0000"/>
                </a:solidFill>
                <a:latin typeface="黑体" panose="02010609060101010101" pitchFamily="49" charset="-122"/>
                <a:ea typeface="黑体" panose="02010609060101010101" pitchFamily="49" charset="-122"/>
                <a:sym typeface="+mn-ea"/>
              </a:rPr>
              <a:t>年，</a:t>
            </a:r>
            <a:endParaRPr lang="zh-CN" altLang="en-US" b="1" dirty="0">
              <a:solidFill>
                <a:srgbClr val="FF0000"/>
              </a:solidFill>
              <a:latin typeface="黑体" panose="02010609060101010101" pitchFamily="49" charset="-122"/>
              <a:ea typeface="黑体" panose="02010609060101010101" pitchFamily="49" charset="-122"/>
              <a:sym typeface="+mn-ea"/>
            </a:endParaRPr>
          </a:p>
          <a:p>
            <a:r>
              <a:rPr lang="zh-CN" altLang="en-US" b="1" dirty="0">
                <a:solidFill>
                  <a:srgbClr val="FF0000"/>
                </a:solidFill>
                <a:latin typeface="黑体" panose="02010609060101010101" pitchFamily="49" charset="-122"/>
                <a:ea typeface="黑体" panose="02010609060101010101" pitchFamily="49" charset="-122"/>
                <a:sym typeface="+mn-ea"/>
              </a:rPr>
              <a:t>可连选连任</a:t>
            </a:r>
            <a:endParaRPr lang="zh-CN" altLang="en-US"/>
          </a:p>
        </p:txBody>
      </p:sp>
      <p:sp>
        <p:nvSpPr>
          <p:cNvPr id="20" name="文本框 19"/>
          <p:cNvSpPr txBox="1"/>
          <p:nvPr/>
        </p:nvSpPr>
        <p:spPr>
          <a:xfrm>
            <a:off x="4364990" y="2452370"/>
            <a:ext cx="412750" cy="368300"/>
          </a:xfrm>
          <a:prstGeom prst="rect">
            <a:avLst/>
          </a:prstGeom>
          <a:noFill/>
        </p:spPr>
        <p:txBody>
          <a:bodyPr wrap="none" rtlCol="0" anchor="t">
            <a:spAutoFit/>
          </a:bodyPr>
          <a:lstStyle/>
          <a:p>
            <a:pPr algn="ctr"/>
            <a:r>
              <a:rPr lang="zh-CN" altLang="en-US" b="1" dirty="0">
                <a:solidFill>
                  <a:srgbClr val="FF0000"/>
                </a:solidFill>
                <a:latin typeface="黑体" panose="02010609060101010101" pitchFamily="49" charset="-122"/>
                <a:ea typeface="黑体" panose="02010609060101010101" pitchFamily="49" charset="-122"/>
                <a:sym typeface="+mn-ea"/>
              </a:rPr>
              <a:t>有</a:t>
            </a:r>
            <a:endParaRPr lang="zh-CN" altLang="en-US" b="1" dirty="0">
              <a:solidFill>
                <a:srgbClr val="FF0000"/>
              </a:solidFill>
              <a:latin typeface="黑体" panose="02010609060101010101" pitchFamily="49" charset="-122"/>
              <a:ea typeface="黑体" panose="02010609060101010101" pitchFamily="49" charset="-122"/>
              <a:sym typeface="+mn-ea"/>
            </a:endParaRPr>
          </a:p>
        </p:txBody>
      </p:sp>
      <p:sp>
        <p:nvSpPr>
          <p:cNvPr id="21" name="文本框 20"/>
          <p:cNvSpPr txBox="1"/>
          <p:nvPr/>
        </p:nvSpPr>
        <p:spPr>
          <a:xfrm>
            <a:off x="4218305" y="2884805"/>
            <a:ext cx="642620" cy="368300"/>
          </a:xfrm>
          <a:prstGeom prst="rect">
            <a:avLst/>
          </a:prstGeom>
          <a:noFill/>
        </p:spPr>
        <p:txBody>
          <a:bodyPr wrap="none" rtlCol="0" anchor="t">
            <a:spAutoFit/>
          </a:bodyPr>
          <a:lstStyle/>
          <a:p>
            <a:pPr algn="ctr"/>
            <a:r>
              <a:rPr lang="zh-CN" altLang="en-US" b="1" dirty="0">
                <a:solidFill>
                  <a:srgbClr val="FF0000"/>
                </a:solidFill>
                <a:latin typeface="黑体" panose="02010609060101010101" pitchFamily="49" charset="-122"/>
                <a:ea typeface="黑体" panose="02010609060101010101" pitchFamily="49" charset="-122"/>
                <a:sym typeface="+mn-ea"/>
              </a:rPr>
              <a:t>总统</a:t>
            </a:r>
            <a:endParaRPr lang="zh-CN" altLang="en-US"/>
          </a:p>
        </p:txBody>
      </p:sp>
      <p:sp>
        <p:nvSpPr>
          <p:cNvPr id="22" name="文本框 21"/>
          <p:cNvSpPr txBox="1"/>
          <p:nvPr/>
        </p:nvSpPr>
        <p:spPr>
          <a:xfrm>
            <a:off x="4020820" y="3316605"/>
            <a:ext cx="1102360" cy="368300"/>
          </a:xfrm>
          <a:prstGeom prst="rect">
            <a:avLst/>
          </a:prstGeom>
          <a:noFill/>
        </p:spPr>
        <p:txBody>
          <a:bodyPr wrap="none" rtlCol="0" anchor="t">
            <a:spAutoFit/>
          </a:bodyPr>
          <a:lstStyle/>
          <a:p>
            <a:pPr algn="ctr"/>
            <a:r>
              <a:rPr lang="zh-CN" altLang="en-US" b="1">
                <a:solidFill>
                  <a:srgbClr val="FF0000"/>
                </a:solidFill>
                <a:latin typeface="黑体" panose="02010609060101010101" pitchFamily="49" charset="-122"/>
                <a:ea typeface="黑体" panose="02010609060101010101" pitchFamily="49" charset="-122"/>
                <a:sym typeface="+mn-ea"/>
              </a:rPr>
              <a:t>总统任命</a:t>
            </a:r>
            <a:endParaRPr lang="zh-CN" altLang="en-US"/>
          </a:p>
        </p:txBody>
      </p:sp>
      <p:sp>
        <p:nvSpPr>
          <p:cNvPr id="23" name="文本框 22"/>
          <p:cNvSpPr txBox="1"/>
          <p:nvPr/>
        </p:nvSpPr>
        <p:spPr>
          <a:xfrm>
            <a:off x="4020185" y="3863975"/>
            <a:ext cx="1102360" cy="368300"/>
          </a:xfrm>
          <a:prstGeom prst="rect">
            <a:avLst/>
          </a:prstGeom>
          <a:noFill/>
        </p:spPr>
        <p:txBody>
          <a:bodyPr wrap="none" rtlCol="0" anchor="t">
            <a:spAutoFit/>
          </a:bodyPr>
          <a:lstStyle/>
          <a:p>
            <a:pPr algn="ctr"/>
            <a:r>
              <a:rPr lang="zh-CN" altLang="en-US" b="1" dirty="0">
                <a:solidFill>
                  <a:srgbClr val="FF0000"/>
                </a:solidFill>
                <a:latin typeface="黑体" panose="02010609060101010101" pitchFamily="49" charset="-122"/>
                <a:ea typeface="黑体" panose="02010609060101010101" pitchFamily="49" charset="-122"/>
                <a:sym typeface="+mn-ea"/>
              </a:rPr>
              <a:t>互相制约</a:t>
            </a:r>
            <a:endParaRPr lang="zh-CN" altLang="en-US"/>
          </a:p>
        </p:txBody>
      </p:sp>
      <p:sp>
        <p:nvSpPr>
          <p:cNvPr id="24" name="文本框 23"/>
          <p:cNvSpPr txBox="1"/>
          <p:nvPr/>
        </p:nvSpPr>
        <p:spPr>
          <a:xfrm>
            <a:off x="4135120" y="4437380"/>
            <a:ext cx="642620" cy="368300"/>
          </a:xfrm>
          <a:prstGeom prst="rect">
            <a:avLst/>
          </a:prstGeom>
          <a:noFill/>
        </p:spPr>
        <p:txBody>
          <a:bodyPr wrap="none" rtlCol="0" anchor="t">
            <a:spAutoFit/>
          </a:bodyPr>
          <a:lstStyle/>
          <a:p>
            <a:r>
              <a:rPr lang="zh-CN" altLang="en-US" b="1">
                <a:solidFill>
                  <a:srgbClr val="FF0000"/>
                </a:solidFill>
                <a:latin typeface="黑体" panose="02010609060101010101" pitchFamily="49" charset="-122"/>
                <a:ea typeface="黑体" panose="02010609060101010101" pitchFamily="49" charset="-122"/>
                <a:sym typeface="+mn-ea"/>
              </a:rPr>
              <a:t>总统</a:t>
            </a:r>
            <a:endParaRPr lang="zh-CN" altLang="en-US"/>
          </a:p>
        </p:txBody>
      </p:sp>
      <p:sp>
        <p:nvSpPr>
          <p:cNvPr id="25" name="文本框 24"/>
          <p:cNvSpPr txBox="1"/>
          <p:nvPr/>
        </p:nvSpPr>
        <p:spPr>
          <a:xfrm>
            <a:off x="4206875" y="4909185"/>
            <a:ext cx="642620" cy="368300"/>
          </a:xfrm>
          <a:prstGeom prst="rect">
            <a:avLst/>
          </a:prstGeom>
          <a:noFill/>
        </p:spPr>
        <p:txBody>
          <a:bodyPr wrap="none" rtlCol="0" anchor="t">
            <a:spAutoFit/>
          </a:bodyPr>
          <a:lstStyle/>
          <a:p>
            <a:r>
              <a:rPr lang="zh-CN" altLang="en-US" b="1">
                <a:solidFill>
                  <a:srgbClr val="FF0000"/>
                </a:solidFill>
                <a:latin typeface="黑体" panose="02010609060101010101" pitchFamily="49" charset="-122"/>
                <a:ea typeface="黑体" panose="02010609060101010101" pitchFamily="49" charset="-122"/>
                <a:sym typeface="+mn-ea"/>
              </a:rPr>
              <a:t>国会</a:t>
            </a:r>
            <a:endParaRPr lang="zh-CN" altLang="en-US"/>
          </a:p>
        </p:txBody>
      </p:sp>
      <p:sp>
        <p:nvSpPr>
          <p:cNvPr id="26" name="文本框 25"/>
          <p:cNvSpPr txBox="1"/>
          <p:nvPr/>
        </p:nvSpPr>
        <p:spPr>
          <a:xfrm>
            <a:off x="4218305" y="5340985"/>
            <a:ext cx="642620" cy="368300"/>
          </a:xfrm>
          <a:prstGeom prst="rect">
            <a:avLst/>
          </a:prstGeom>
          <a:noFill/>
        </p:spPr>
        <p:txBody>
          <a:bodyPr wrap="none" rtlCol="0" anchor="t">
            <a:spAutoFit/>
          </a:bodyPr>
          <a:lstStyle/>
          <a:p>
            <a:r>
              <a:rPr lang="zh-CN" altLang="en-US" b="1" dirty="0">
                <a:solidFill>
                  <a:srgbClr val="FF0000"/>
                </a:solidFill>
                <a:latin typeface="黑体" panose="02010609060101010101" pitchFamily="49" charset="-122"/>
                <a:ea typeface="黑体" panose="02010609060101010101" pitchFamily="49" charset="-122"/>
                <a:sym typeface="+mn-ea"/>
              </a:rPr>
              <a:t>总统</a:t>
            </a:r>
            <a:endParaRPr lang="zh-CN" altLang="en-US"/>
          </a:p>
        </p:txBody>
      </p:sp>
      <p:sp>
        <p:nvSpPr>
          <p:cNvPr id="27" name="文本框 26"/>
          <p:cNvSpPr txBox="1"/>
          <p:nvPr/>
        </p:nvSpPr>
        <p:spPr>
          <a:xfrm>
            <a:off x="3905250" y="5773420"/>
            <a:ext cx="1332230" cy="368300"/>
          </a:xfrm>
          <a:prstGeom prst="rect">
            <a:avLst/>
          </a:prstGeom>
          <a:noFill/>
        </p:spPr>
        <p:txBody>
          <a:bodyPr wrap="none" rtlCol="0" anchor="t">
            <a:spAutoFit/>
          </a:bodyPr>
          <a:lstStyle/>
          <a:p>
            <a:pPr algn="ctr"/>
            <a:r>
              <a:rPr lang="zh-CN" altLang="en-US" b="1" dirty="0">
                <a:solidFill>
                  <a:srgbClr val="FF0000"/>
                </a:solidFill>
                <a:latin typeface="黑体" panose="02010609060101010101" pitchFamily="49" charset="-122"/>
                <a:ea typeface="黑体" panose="02010609060101010101" pitchFamily="49" charset="-122"/>
                <a:sym typeface="+mn-ea"/>
              </a:rPr>
              <a:t>总统共和制</a:t>
            </a:r>
            <a:endParaRPr lang="zh-CN" altLang="en-US"/>
          </a:p>
        </p:txBody>
      </p:sp>
      <p:sp>
        <p:nvSpPr>
          <p:cNvPr id="28" name="TextBox 3"/>
          <p:cNvSpPr txBox="1"/>
          <p:nvPr/>
        </p:nvSpPr>
        <p:spPr>
          <a:xfrm>
            <a:off x="5860415" y="1052830"/>
            <a:ext cx="842645" cy="398780"/>
          </a:xfrm>
          <a:prstGeom prst="rect">
            <a:avLst/>
          </a:prstGeom>
          <a:noFill/>
        </p:spPr>
        <p:txBody>
          <a:bodyPr wrap="square" rtlCol="0">
            <a:spAutoFit/>
          </a:bodyPr>
          <a:lstStyle/>
          <a:p>
            <a:r>
              <a:rPr lang="zh-CN" altLang="en-US" sz="2000" b="1" dirty="0">
                <a:solidFill>
                  <a:srgbClr val="FF0000"/>
                </a:solidFill>
                <a:latin typeface="黑体" panose="02010609060101010101" pitchFamily="49" charset="-122"/>
                <a:ea typeface="黑体" panose="02010609060101010101" pitchFamily="49" charset="-122"/>
              </a:rPr>
              <a:t>总统</a:t>
            </a:r>
            <a:endParaRPr lang="zh-CN" altLang="en-US" sz="2000" b="1" dirty="0">
              <a:solidFill>
                <a:srgbClr val="FF0000"/>
              </a:solidFill>
              <a:latin typeface="黑体" panose="02010609060101010101" pitchFamily="49" charset="-122"/>
              <a:ea typeface="黑体" panose="02010609060101010101" pitchFamily="49" charset="-122"/>
            </a:endParaRPr>
          </a:p>
        </p:txBody>
      </p:sp>
      <p:sp>
        <p:nvSpPr>
          <p:cNvPr id="29" name="文本框 28"/>
          <p:cNvSpPr txBox="1"/>
          <p:nvPr/>
        </p:nvSpPr>
        <p:spPr>
          <a:xfrm>
            <a:off x="5982970" y="2452370"/>
            <a:ext cx="412750" cy="368300"/>
          </a:xfrm>
          <a:prstGeom prst="rect">
            <a:avLst/>
          </a:prstGeom>
          <a:noFill/>
        </p:spPr>
        <p:txBody>
          <a:bodyPr wrap="none" rtlCol="0" anchor="t">
            <a:spAutoFit/>
          </a:bodyPr>
          <a:lstStyle/>
          <a:p>
            <a:pPr algn="ctr"/>
            <a:r>
              <a:rPr lang="zh-CN" altLang="en-US" b="1" dirty="0">
                <a:solidFill>
                  <a:srgbClr val="1D41D5"/>
                </a:solidFill>
                <a:latin typeface="黑体" panose="02010609060101010101" pitchFamily="49" charset="-122"/>
                <a:ea typeface="黑体" panose="02010609060101010101" pitchFamily="49" charset="-122"/>
                <a:sym typeface="+mn-ea"/>
              </a:rPr>
              <a:t>有</a:t>
            </a:r>
            <a:endParaRPr lang="zh-CN" altLang="en-US" b="1" dirty="0">
              <a:solidFill>
                <a:srgbClr val="1D41D5"/>
              </a:solidFill>
              <a:latin typeface="黑体" panose="02010609060101010101" pitchFamily="49" charset="-122"/>
              <a:ea typeface="黑体" panose="02010609060101010101" pitchFamily="49" charset="-122"/>
              <a:sym typeface="+mn-ea"/>
            </a:endParaRPr>
          </a:p>
        </p:txBody>
      </p:sp>
      <p:sp>
        <p:nvSpPr>
          <p:cNvPr id="30" name="文本框 29"/>
          <p:cNvSpPr txBox="1"/>
          <p:nvPr/>
        </p:nvSpPr>
        <p:spPr>
          <a:xfrm>
            <a:off x="7737475" y="2420620"/>
            <a:ext cx="412750" cy="368300"/>
          </a:xfrm>
          <a:prstGeom prst="rect">
            <a:avLst/>
          </a:prstGeom>
          <a:noFill/>
        </p:spPr>
        <p:txBody>
          <a:bodyPr wrap="none" rtlCol="0" anchor="t">
            <a:spAutoFit/>
          </a:bodyPr>
          <a:lstStyle/>
          <a:p>
            <a:pPr algn="ctr"/>
            <a:r>
              <a:rPr lang="zh-CN" altLang="en-US" b="1" dirty="0">
                <a:solidFill>
                  <a:srgbClr val="FF0000"/>
                </a:solidFill>
                <a:latin typeface="黑体" panose="02010609060101010101" pitchFamily="49" charset="-122"/>
                <a:ea typeface="黑体" panose="02010609060101010101" pitchFamily="49" charset="-122"/>
                <a:sym typeface="+mn-ea"/>
              </a:rPr>
              <a:t>有</a:t>
            </a:r>
            <a:endParaRPr lang="zh-CN" altLang="en-US" b="1" dirty="0">
              <a:solidFill>
                <a:srgbClr val="FF0000"/>
              </a:solidFill>
              <a:latin typeface="黑体" panose="02010609060101010101" pitchFamily="49" charset="-122"/>
              <a:ea typeface="黑体" panose="02010609060101010101" pitchFamily="49" charset="-122"/>
              <a:sym typeface="+mn-ea"/>
            </a:endParaRPr>
          </a:p>
        </p:txBody>
      </p:sp>
      <p:sp>
        <p:nvSpPr>
          <p:cNvPr id="31" name="文本框 30"/>
          <p:cNvSpPr txBox="1"/>
          <p:nvPr/>
        </p:nvSpPr>
        <p:spPr>
          <a:xfrm>
            <a:off x="7564755" y="1130300"/>
            <a:ext cx="642620" cy="368300"/>
          </a:xfrm>
          <a:prstGeom prst="rect">
            <a:avLst/>
          </a:prstGeom>
          <a:noFill/>
        </p:spPr>
        <p:txBody>
          <a:bodyPr wrap="none" rtlCol="0" anchor="t">
            <a:spAutoFit/>
          </a:bodyPr>
          <a:lstStyle/>
          <a:p>
            <a:r>
              <a:rPr lang="zh-CN" altLang="en-US" b="1">
                <a:solidFill>
                  <a:srgbClr val="FF0000"/>
                </a:solidFill>
                <a:latin typeface="黑体" panose="02010609060101010101" pitchFamily="49" charset="-122"/>
                <a:ea typeface="黑体" panose="02010609060101010101" pitchFamily="49" charset="-122"/>
                <a:sym typeface="+mn-ea"/>
              </a:rPr>
              <a:t>皇帝</a:t>
            </a:r>
            <a:endParaRPr lang="zh-CN" altLang="en-US"/>
          </a:p>
        </p:txBody>
      </p:sp>
      <p:sp>
        <p:nvSpPr>
          <p:cNvPr id="32" name="文本框 31"/>
          <p:cNvSpPr txBox="1"/>
          <p:nvPr/>
        </p:nvSpPr>
        <p:spPr>
          <a:xfrm>
            <a:off x="7507605" y="1557020"/>
            <a:ext cx="642620" cy="368300"/>
          </a:xfrm>
          <a:prstGeom prst="rect">
            <a:avLst/>
          </a:prstGeom>
          <a:noFill/>
        </p:spPr>
        <p:txBody>
          <a:bodyPr wrap="none" rtlCol="0" anchor="t">
            <a:spAutoFit/>
          </a:bodyPr>
          <a:lstStyle/>
          <a:p>
            <a:pPr algn="ctr"/>
            <a:r>
              <a:rPr lang="zh-CN" altLang="en-US" b="1">
                <a:solidFill>
                  <a:srgbClr val="FF0000"/>
                </a:solidFill>
                <a:latin typeface="黑体" panose="02010609060101010101" pitchFamily="49" charset="-122"/>
                <a:ea typeface="黑体" panose="02010609060101010101" pitchFamily="49" charset="-122"/>
                <a:sym typeface="+mn-ea"/>
              </a:rPr>
              <a:t>世袭</a:t>
            </a:r>
            <a:endParaRPr lang="zh-CN" altLang="en-US"/>
          </a:p>
        </p:txBody>
      </p:sp>
      <p:sp>
        <p:nvSpPr>
          <p:cNvPr id="33" name="文本框 32"/>
          <p:cNvSpPr txBox="1"/>
          <p:nvPr/>
        </p:nvSpPr>
        <p:spPr>
          <a:xfrm>
            <a:off x="7564755" y="2020570"/>
            <a:ext cx="642620" cy="368300"/>
          </a:xfrm>
          <a:prstGeom prst="rect">
            <a:avLst/>
          </a:prstGeom>
          <a:noFill/>
        </p:spPr>
        <p:txBody>
          <a:bodyPr wrap="none" rtlCol="0" anchor="t">
            <a:spAutoFit/>
          </a:bodyPr>
          <a:lstStyle/>
          <a:p>
            <a:pPr algn="ctr"/>
            <a:r>
              <a:rPr lang="zh-CN" altLang="en-US" b="1">
                <a:solidFill>
                  <a:srgbClr val="FF0000"/>
                </a:solidFill>
                <a:latin typeface="黑体" panose="02010609060101010101" pitchFamily="49" charset="-122"/>
                <a:ea typeface="黑体" panose="02010609060101010101" pitchFamily="49" charset="-122"/>
                <a:sym typeface="+mn-ea"/>
              </a:rPr>
              <a:t>终身</a:t>
            </a:r>
            <a:endParaRPr lang="zh-CN" altLang="en-US"/>
          </a:p>
        </p:txBody>
      </p:sp>
      <p:sp>
        <p:nvSpPr>
          <p:cNvPr id="34" name="文本框 33"/>
          <p:cNvSpPr txBox="1"/>
          <p:nvPr/>
        </p:nvSpPr>
        <p:spPr>
          <a:xfrm>
            <a:off x="5724851" y="2884805"/>
            <a:ext cx="1114408" cy="369332"/>
          </a:xfrm>
          <a:prstGeom prst="rect">
            <a:avLst/>
          </a:prstGeom>
          <a:noFill/>
        </p:spPr>
        <p:txBody>
          <a:bodyPr wrap="none" rtlCol="0" anchor="t">
            <a:spAutoFit/>
          </a:bodyPr>
          <a:lstStyle/>
          <a:p>
            <a:pPr algn="ctr"/>
            <a:r>
              <a:rPr lang="zh-CN" altLang="en-US" b="1" dirty="0">
                <a:solidFill>
                  <a:srgbClr val="1D41D5"/>
                </a:solidFill>
                <a:latin typeface="黑体" panose="02010609060101010101" pitchFamily="49" charset="-122"/>
                <a:ea typeface="黑体" panose="02010609060101010101" pitchFamily="49" charset="-122"/>
                <a:sym typeface="+mn-ea"/>
              </a:rPr>
              <a:t>内阁总理</a:t>
            </a:r>
            <a:endParaRPr lang="zh-CN" altLang="en-US" dirty="0">
              <a:solidFill>
                <a:srgbClr val="1D41D5"/>
              </a:solidFill>
            </a:endParaRPr>
          </a:p>
        </p:txBody>
      </p:sp>
      <p:sp>
        <p:nvSpPr>
          <p:cNvPr id="35" name="文本框 34"/>
          <p:cNvSpPr txBox="1"/>
          <p:nvPr/>
        </p:nvSpPr>
        <p:spPr>
          <a:xfrm>
            <a:off x="5556885" y="3279775"/>
            <a:ext cx="1489710" cy="521970"/>
          </a:xfrm>
          <a:prstGeom prst="rect">
            <a:avLst/>
          </a:prstGeom>
          <a:noFill/>
        </p:spPr>
        <p:txBody>
          <a:bodyPr wrap="square" rtlCol="0" anchor="t">
            <a:spAutoFit/>
          </a:bodyPr>
          <a:lstStyle/>
          <a:p>
            <a:r>
              <a:rPr lang="zh-CN" altLang="en-US" sz="1400" b="1" dirty="0">
                <a:solidFill>
                  <a:srgbClr val="1D41D5"/>
                </a:solidFill>
                <a:latin typeface="黑体" panose="02010609060101010101" pitchFamily="49" charset="-122"/>
                <a:ea typeface="黑体" panose="02010609060101010101" pitchFamily="49" charset="-122"/>
                <a:sym typeface="+mn-ea"/>
              </a:rPr>
              <a:t>议会多数党组阁，总统形式任命</a:t>
            </a:r>
            <a:endParaRPr lang="zh-CN" altLang="en-US" sz="1400" b="1" dirty="0">
              <a:solidFill>
                <a:srgbClr val="1D41D5"/>
              </a:solidFill>
              <a:latin typeface="黑体" panose="02010609060101010101" pitchFamily="49" charset="-122"/>
              <a:ea typeface="黑体" panose="02010609060101010101" pitchFamily="49" charset="-122"/>
              <a:sym typeface="+mn-ea"/>
            </a:endParaRPr>
          </a:p>
        </p:txBody>
      </p:sp>
      <p:sp>
        <p:nvSpPr>
          <p:cNvPr id="36" name="文本框 35"/>
          <p:cNvSpPr txBox="1"/>
          <p:nvPr/>
        </p:nvSpPr>
        <p:spPr>
          <a:xfrm>
            <a:off x="5642610" y="3863975"/>
            <a:ext cx="1332230" cy="368300"/>
          </a:xfrm>
          <a:prstGeom prst="rect">
            <a:avLst/>
          </a:prstGeom>
          <a:noFill/>
        </p:spPr>
        <p:txBody>
          <a:bodyPr wrap="none" rtlCol="0" anchor="t">
            <a:spAutoFit/>
          </a:bodyPr>
          <a:lstStyle/>
          <a:p>
            <a:r>
              <a:rPr lang="zh-CN" altLang="en-US" b="1">
                <a:solidFill>
                  <a:srgbClr val="FF0000"/>
                </a:solidFill>
                <a:latin typeface="黑体" panose="02010609060101010101" pitchFamily="49" charset="-122"/>
                <a:ea typeface="黑体" panose="02010609060101010101" pitchFamily="49" charset="-122"/>
                <a:sym typeface="+mn-ea"/>
              </a:rPr>
              <a:t>对议会负责</a:t>
            </a:r>
            <a:endParaRPr lang="zh-CN" altLang="en-US"/>
          </a:p>
        </p:txBody>
      </p:sp>
      <p:sp>
        <p:nvSpPr>
          <p:cNvPr id="37" name="文本框 36"/>
          <p:cNvSpPr txBox="1"/>
          <p:nvPr/>
        </p:nvSpPr>
        <p:spPr>
          <a:xfrm>
            <a:off x="6974840" y="3820160"/>
            <a:ext cx="2094230" cy="583565"/>
          </a:xfrm>
          <a:prstGeom prst="rect">
            <a:avLst/>
          </a:prstGeom>
          <a:noFill/>
        </p:spPr>
        <p:txBody>
          <a:bodyPr wrap="square" rtlCol="0" anchor="t">
            <a:spAutoFit/>
          </a:bodyPr>
          <a:lstStyle/>
          <a:p>
            <a:pPr algn="ctr"/>
            <a:r>
              <a:rPr lang="zh-CN" altLang="en-US" sz="1600" b="1" dirty="0">
                <a:solidFill>
                  <a:srgbClr val="FF0000"/>
                </a:solidFill>
                <a:latin typeface="黑体" panose="02010609060101010101" pitchFamily="49" charset="-122"/>
                <a:ea typeface="黑体" panose="02010609060101010101" pitchFamily="49" charset="-122"/>
                <a:sym typeface="+mn-ea"/>
              </a:rPr>
              <a:t>首相只对皇帝负责，不对议会负责</a:t>
            </a:r>
            <a:endParaRPr lang="zh-CN" altLang="en-US" sz="1600" b="1" dirty="0">
              <a:solidFill>
                <a:srgbClr val="FF0000"/>
              </a:solidFill>
              <a:latin typeface="黑体" panose="02010609060101010101" pitchFamily="49" charset="-122"/>
              <a:ea typeface="黑体" panose="02010609060101010101" pitchFamily="49" charset="-122"/>
              <a:sym typeface="+mn-ea"/>
            </a:endParaRPr>
          </a:p>
        </p:txBody>
      </p:sp>
      <p:sp>
        <p:nvSpPr>
          <p:cNvPr id="38" name="文本框 37"/>
          <p:cNvSpPr txBox="1"/>
          <p:nvPr/>
        </p:nvSpPr>
        <p:spPr>
          <a:xfrm>
            <a:off x="5615940" y="4469130"/>
            <a:ext cx="1332230" cy="368300"/>
          </a:xfrm>
          <a:prstGeom prst="rect">
            <a:avLst/>
          </a:prstGeom>
          <a:noFill/>
        </p:spPr>
        <p:txBody>
          <a:bodyPr wrap="none" rtlCol="0" anchor="t">
            <a:spAutoFit/>
          </a:bodyPr>
          <a:lstStyle/>
          <a:p>
            <a:r>
              <a:rPr lang="zh-CN" altLang="en-US" b="1">
                <a:solidFill>
                  <a:srgbClr val="FF0000"/>
                </a:solidFill>
                <a:latin typeface="黑体" panose="02010609060101010101" pitchFamily="49" charset="-122"/>
                <a:ea typeface="黑体" panose="02010609060101010101" pitchFamily="49" charset="-122"/>
                <a:sym typeface="+mn-ea"/>
              </a:rPr>
              <a:t>总统和内阁</a:t>
            </a:r>
            <a:endParaRPr lang="zh-CN" altLang="en-US"/>
          </a:p>
        </p:txBody>
      </p:sp>
      <p:sp>
        <p:nvSpPr>
          <p:cNvPr id="39" name="文本框 38"/>
          <p:cNvSpPr txBox="1"/>
          <p:nvPr/>
        </p:nvSpPr>
        <p:spPr>
          <a:xfrm>
            <a:off x="5982970" y="4956810"/>
            <a:ext cx="642620" cy="368300"/>
          </a:xfrm>
          <a:prstGeom prst="rect">
            <a:avLst/>
          </a:prstGeom>
          <a:noFill/>
        </p:spPr>
        <p:txBody>
          <a:bodyPr wrap="none" rtlCol="0" anchor="t">
            <a:spAutoFit/>
          </a:bodyPr>
          <a:lstStyle/>
          <a:p>
            <a:r>
              <a:rPr lang="zh-CN" altLang="en-US" b="1">
                <a:solidFill>
                  <a:srgbClr val="FF0000"/>
                </a:solidFill>
                <a:latin typeface="黑体" panose="02010609060101010101" pitchFamily="49" charset="-122"/>
                <a:ea typeface="黑体" panose="02010609060101010101" pitchFamily="49" charset="-122"/>
                <a:sym typeface="+mn-ea"/>
              </a:rPr>
              <a:t>议会</a:t>
            </a:r>
            <a:endParaRPr lang="zh-CN" altLang="en-US"/>
          </a:p>
        </p:txBody>
      </p:sp>
      <p:sp>
        <p:nvSpPr>
          <p:cNvPr id="40" name="文本框 39"/>
          <p:cNvSpPr txBox="1"/>
          <p:nvPr/>
        </p:nvSpPr>
        <p:spPr>
          <a:xfrm>
            <a:off x="7249795" y="4805680"/>
            <a:ext cx="1272540" cy="583565"/>
          </a:xfrm>
          <a:prstGeom prst="rect">
            <a:avLst/>
          </a:prstGeom>
          <a:noFill/>
        </p:spPr>
        <p:txBody>
          <a:bodyPr wrap="square" rtlCol="0" anchor="t">
            <a:spAutoFit/>
          </a:bodyPr>
          <a:lstStyle/>
          <a:p>
            <a:r>
              <a:rPr lang="zh-CN" altLang="en-US" sz="1600" b="1" dirty="0">
                <a:solidFill>
                  <a:srgbClr val="FF0000"/>
                </a:solidFill>
                <a:latin typeface="黑体" panose="02010609060101010101" pitchFamily="49" charset="-122"/>
                <a:ea typeface="黑体" panose="02010609060101010101" pitchFamily="49" charset="-122"/>
                <a:sym typeface="+mn-ea"/>
              </a:rPr>
              <a:t>联邦议会和帝国国会</a:t>
            </a:r>
            <a:endParaRPr lang="zh-CN" altLang="en-US" sz="1600" b="1" dirty="0">
              <a:solidFill>
                <a:srgbClr val="FF0000"/>
              </a:solidFill>
              <a:latin typeface="黑体" panose="02010609060101010101" pitchFamily="49" charset="-122"/>
              <a:ea typeface="黑体" panose="02010609060101010101" pitchFamily="49" charset="-122"/>
              <a:sym typeface="+mn-ea"/>
            </a:endParaRPr>
          </a:p>
        </p:txBody>
      </p:sp>
      <p:sp>
        <p:nvSpPr>
          <p:cNvPr id="41" name="文本框 40"/>
          <p:cNvSpPr txBox="1"/>
          <p:nvPr/>
        </p:nvSpPr>
        <p:spPr>
          <a:xfrm>
            <a:off x="5982970" y="5325110"/>
            <a:ext cx="642620" cy="368300"/>
          </a:xfrm>
          <a:prstGeom prst="rect">
            <a:avLst/>
          </a:prstGeom>
          <a:noFill/>
        </p:spPr>
        <p:txBody>
          <a:bodyPr wrap="none" rtlCol="0" anchor="t">
            <a:spAutoFit/>
          </a:bodyPr>
          <a:lstStyle/>
          <a:p>
            <a:pPr algn="ctr"/>
            <a:r>
              <a:rPr lang="zh-CN" altLang="en-US" b="1">
                <a:solidFill>
                  <a:srgbClr val="FF0000"/>
                </a:solidFill>
                <a:latin typeface="黑体" panose="02010609060101010101" pitchFamily="49" charset="-122"/>
                <a:ea typeface="黑体" panose="02010609060101010101" pitchFamily="49" charset="-122"/>
                <a:sym typeface="+mn-ea"/>
              </a:rPr>
              <a:t>议会</a:t>
            </a:r>
            <a:endParaRPr lang="zh-CN" altLang="en-US"/>
          </a:p>
        </p:txBody>
      </p:sp>
      <p:sp>
        <p:nvSpPr>
          <p:cNvPr id="42" name="文本框 41"/>
          <p:cNvSpPr txBox="1"/>
          <p:nvPr/>
        </p:nvSpPr>
        <p:spPr>
          <a:xfrm>
            <a:off x="5523230" y="5773420"/>
            <a:ext cx="1332230" cy="368300"/>
          </a:xfrm>
          <a:prstGeom prst="rect">
            <a:avLst/>
          </a:prstGeom>
          <a:noFill/>
        </p:spPr>
        <p:txBody>
          <a:bodyPr wrap="none" rtlCol="0" anchor="t">
            <a:spAutoFit/>
          </a:bodyPr>
          <a:lstStyle/>
          <a:p>
            <a:pPr algn="ctr"/>
            <a:r>
              <a:rPr lang="zh-CN" altLang="en-US" b="1">
                <a:solidFill>
                  <a:srgbClr val="FF0000"/>
                </a:solidFill>
                <a:latin typeface="黑体" panose="02010609060101010101" pitchFamily="49" charset="-122"/>
                <a:ea typeface="黑体" panose="02010609060101010101" pitchFamily="49" charset="-122"/>
                <a:sym typeface="+mn-ea"/>
              </a:rPr>
              <a:t>议会共和制</a:t>
            </a:r>
            <a:endParaRPr lang="zh-CN" altLang="en-US"/>
          </a:p>
        </p:txBody>
      </p:sp>
      <p:sp>
        <p:nvSpPr>
          <p:cNvPr id="43" name="文本框 42"/>
          <p:cNvSpPr txBox="1"/>
          <p:nvPr/>
        </p:nvSpPr>
        <p:spPr>
          <a:xfrm>
            <a:off x="7564755" y="2948305"/>
            <a:ext cx="642620" cy="368300"/>
          </a:xfrm>
          <a:prstGeom prst="rect">
            <a:avLst/>
          </a:prstGeom>
          <a:noFill/>
        </p:spPr>
        <p:txBody>
          <a:bodyPr wrap="none" rtlCol="0" anchor="t">
            <a:spAutoFit/>
          </a:bodyPr>
          <a:lstStyle/>
          <a:p>
            <a:pPr algn="ctr"/>
            <a:r>
              <a:rPr lang="zh-CN" altLang="en-US" b="1">
                <a:solidFill>
                  <a:srgbClr val="FF0000"/>
                </a:solidFill>
                <a:latin typeface="黑体" panose="02010609060101010101" pitchFamily="49" charset="-122"/>
                <a:ea typeface="黑体" panose="02010609060101010101" pitchFamily="49" charset="-122"/>
                <a:sym typeface="+mn-ea"/>
              </a:rPr>
              <a:t>首相</a:t>
            </a:r>
            <a:endParaRPr lang="zh-CN" altLang="en-US"/>
          </a:p>
        </p:txBody>
      </p:sp>
      <p:sp>
        <p:nvSpPr>
          <p:cNvPr id="44" name="文本框 43"/>
          <p:cNvSpPr txBox="1"/>
          <p:nvPr/>
        </p:nvSpPr>
        <p:spPr>
          <a:xfrm>
            <a:off x="7334885" y="3356610"/>
            <a:ext cx="1102360" cy="368300"/>
          </a:xfrm>
          <a:prstGeom prst="rect">
            <a:avLst/>
          </a:prstGeom>
          <a:noFill/>
        </p:spPr>
        <p:txBody>
          <a:bodyPr wrap="none" rtlCol="0" anchor="t">
            <a:spAutoFit/>
          </a:bodyPr>
          <a:lstStyle/>
          <a:p>
            <a:pPr algn="ctr"/>
            <a:r>
              <a:rPr lang="zh-CN" altLang="en-US" b="1" dirty="0">
                <a:solidFill>
                  <a:srgbClr val="FF0000"/>
                </a:solidFill>
                <a:latin typeface="黑体" panose="02010609060101010101" pitchFamily="49" charset="-122"/>
                <a:ea typeface="黑体" panose="02010609060101010101" pitchFamily="49" charset="-122"/>
                <a:sym typeface="+mn-ea"/>
              </a:rPr>
              <a:t>皇帝任命</a:t>
            </a:r>
            <a:endParaRPr lang="zh-CN" altLang="en-US"/>
          </a:p>
        </p:txBody>
      </p:sp>
      <p:sp>
        <p:nvSpPr>
          <p:cNvPr id="45" name="文本框 44"/>
          <p:cNvSpPr txBox="1"/>
          <p:nvPr/>
        </p:nvSpPr>
        <p:spPr>
          <a:xfrm>
            <a:off x="7249795" y="4453255"/>
            <a:ext cx="1332230" cy="368300"/>
          </a:xfrm>
          <a:prstGeom prst="rect">
            <a:avLst/>
          </a:prstGeom>
          <a:noFill/>
        </p:spPr>
        <p:txBody>
          <a:bodyPr wrap="none" rtlCol="0" anchor="t">
            <a:spAutoFit/>
          </a:bodyPr>
          <a:lstStyle/>
          <a:p>
            <a:r>
              <a:rPr lang="zh-CN" altLang="en-US" b="1" dirty="0">
                <a:solidFill>
                  <a:srgbClr val="FF0000"/>
                </a:solidFill>
                <a:latin typeface="黑体" panose="02010609060101010101" pitchFamily="49" charset="-122"/>
                <a:ea typeface="黑体" panose="02010609060101010101" pitchFamily="49" charset="-122"/>
                <a:sym typeface="+mn-ea"/>
              </a:rPr>
              <a:t>皇帝</a:t>
            </a:r>
            <a:r>
              <a:rPr lang="zh-CN" altLang="en-US" b="1" i="1" dirty="0">
                <a:solidFill>
                  <a:srgbClr val="1D41D5"/>
                </a:solidFill>
                <a:latin typeface="黑体" panose="02010609060101010101" pitchFamily="49" charset="-122"/>
                <a:ea typeface="黑体" panose="02010609060101010101" pitchFamily="49" charset="-122"/>
                <a:sym typeface="+mn-ea"/>
              </a:rPr>
              <a:t>和首相</a:t>
            </a:r>
            <a:endParaRPr lang="zh-CN" altLang="en-US" b="1" i="1" dirty="0">
              <a:solidFill>
                <a:srgbClr val="1D41D5"/>
              </a:solidFill>
              <a:latin typeface="黑体" panose="02010609060101010101" pitchFamily="49" charset="-122"/>
              <a:ea typeface="黑体" panose="02010609060101010101" pitchFamily="49" charset="-122"/>
              <a:sym typeface="+mn-ea"/>
            </a:endParaRPr>
          </a:p>
        </p:txBody>
      </p:sp>
      <p:sp>
        <p:nvSpPr>
          <p:cNvPr id="46" name="文本框 45"/>
          <p:cNvSpPr txBox="1"/>
          <p:nvPr/>
        </p:nvSpPr>
        <p:spPr>
          <a:xfrm>
            <a:off x="7564755" y="5325110"/>
            <a:ext cx="642620" cy="368300"/>
          </a:xfrm>
          <a:prstGeom prst="rect">
            <a:avLst/>
          </a:prstGeom>
          <a:noFill/>
        </p:spPr>
        <p:txBody>
          <a:bodyPr wrap="none" rtlCol="0" anchor="t">
            <a:spAutoFit/>
          </a:bodyPr>
          <a:lstStyle/>
          <a:p>
            <a:r>
              <a:rPr lang="zh-CN" altLang="en-US" b="1" dirty="0">
                <a:solidFill>
                  <a:srgbClr val="FF0000"/>
                </a:solidFill>
                <a:latin typeface="黑体" panose="02010609060101010101" pitchFamily="49" charset="-122"/>
                <a:ea typeface="黑体" panose="02010609060101010101" pitchFamily="49" charset="-122"/>
                <a:sym typeface="+mn-ea"/>
              </a:rPr>
              <a:t>皇帝</a:t>
            </a:r>
            <a:endParaRPr lang="zh-CN" altLang="en-US"/>
          </a:p>
        </p:txBody>
      </p:sp>
      <p:sp>
        <p:nvSpPr>
          <p:cNvPr id="47" name="文本框 46"/>
          <p:cNvSpPr txBox="1"/>
          <p:nvPr/>
        </p:nvSpPr>
        <p:spPr>
          <a:xfrm>
            <a:off x="7219950" y="5773420"/>
            <a:ext cx="1332230" cy="368300"/>
          </a:xfrm>
          <a:prstGeom prst="rect">
            <a:avLst/>
          </a:prstGeom>
          <a:noFill/>
        </p:spPr>
        <p:txBody>
          <a:bodyPr wrap="none" rtlCol="0" anchor="t">
            <a:spAutoFit/>
          </a:bodyPr>
          <a:lstStyle/>
          <a:p>
            <a:pPr algn="ctr"/>
            <a:r>
              <a:rPr lang="zh-CN" altLang="en-US" b="1" dirty="0">
                <a:solidFill>
                  <a:srgbClr val="FF0000"/>
                </a:solidFill>
                <a:latin typeface="黑体" panose="02010609060101010101" pitchFamily="49" charset="-122"/>
                <a:ea typeface="黑体" panose="02010609060101010101" pitchFamily="49" charset="-122"/>
                <a:sym typeface="+mn-ea"/>
              </a:rPr>
              <a:t>君主立宪制</a:t>
            </a: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linds(horizontal)">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linds(horizontal)">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linds(horizontal)">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blinds(horizontal)">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blinds(horizontal)">
                                      <p:cBhvr>
                                        <p:cTn id="42" dur="5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blinds(horizontal)">
                                      <p:cBhvr>
                                        <p:cTn id="47" dur="500"/>
                                        <p:tgtEl>
                                          <p:spTgt spid="13"/>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14"/>
                                        </p:tgtEl>
                                        <p:attrNameLst>
                                          <p:attrName>style.visibility</p:attrName>
                                        </p:attrNameLst>
                                      </p:cBhvr>
                                      <p:to>
                                        <p:strVal val="visible"/>
                                      </p:to>
                                    </p:set>
                                    <p:animEffect transition="in" filter="blinds(horizontal)">
                                      <p:cBhvr>
                                        <p:cTn id="52" dur="500"/>
                                        <p:tgtEl>
                                          <p:spTgt spid="14"/>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15"/>
                                        </p:tgtEl>
                                        <p:attrNameLst>
                                          <p:attrName>style.visibility</p:attrName>
                                        </p:attrNameLst>
                                      </p:cBhvr>
                                      <p:to>
                                        <p:strVal val="visible"/>
                                      </p:to>
                                    </p:set>
                                    <p:animEffect transition="in" filter="blinds(horizontal)">
                                      <p:cBhvr>
                                        <p:cTn id="57" dur="500"/>
                                        <p:tgtEl>
                                          <p:spTgt spid="15"/>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8"/>
                                        </p:tgtEl>
                                        <p:attrNameLst>
                                          <p:attrName>style.visibility</p:attrName>
                                        </p:attrNameLst>
                                      </p:cBhvr>
                                      <p:to>
                                        <p:strVal val="visible"/>
                                      </p:to>
                                    </p:set>
                                    <p:animEffect transition="in" filter="blinds(horizontal)">
                                      <p:cBhvr>
                                        <p:cTn id="62" dur="500"/>
                                        <p:tgtEl>
                                          <p:spTgt spid="8"/>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grpId="0" nodeType="clickEffect">
                                  <p:stCondLst>
                                    <p:cond delay="0"/>
                                  </p:stCondLst>
                                  <p:childTnLst>
                                    <p:set>
                                      <p:cBhvr>
                                        <p:cTn id="66" dur="1" fill="hold">
                                          <p:stCondLst>
                                            <p:cond delay="0"/>
                                          </p:stCondLst>
                                        </p:cTn>
                                        <p:tgtEl>
                                          <p:spTgt spid="16"/>
                                        </p:tgtEl>
                                        <p:attrNameLst>
                                          <p:attrName>style.visibility</p:attrName>
                                        </p:attrNameLst>
                                      </p:cBhvr>
                                      <p:to>
                                        <p:strVal val="visible"/>
                                      </p:to>
                                    </p:set>
                                    <p:animEffect transition="in" filter="blinds(horizontal)">
                                      <p:cBhvr>
                                        <p:cTn id="67" dur="500"/>
                                        <p:tgtEl>
                                          <p:spTgt spid="16"/>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grpId="0" nodeType="clickEffect">
                                  <p:stCondLst>
                                    <p:cond delay="0"/>
                                  </p:stCondLst>
                                  <p:childTnLst>
                                    <p:set>
                                      <p:cBhvr>
                                        <p:cTn id="71" dur="1" fill="hold">
                                          <p:stCondLst>
                                            <p:cond delay="0"/>
                                          </p:stCondLst>
                                        </p:cTn>
                                        <p:tgtEl>
                                          <p:spTgt spid="18"/>
                                        </p:tgtEl>
                                        <p:attrNameLst>
                                          <p:attrName>style.visibility</p:attrName>
                                        </p:attrNameLst>
                                      </p:cBhvr>
                                      <p:to>
                                        <p:strVal val="visible"/>
                                      </p:to>
                                    </p:set>
                                    <p:animEffect transition="in" filter="blinds(horizontal)">
                                      <p:cBhvr>
                                        <p:cTn id="72" dur="500"/>
                                        <p:tgtEl>
                                          <p:spTgt spid="18"/>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grpId="0" nodeType="clickEffect">
                                  <p:stCondLst>
                                    <p:cond delay="0"/>
                                  </p:stCondLst>
                                  <p:childTnLst>
                                    <p:set>
                                      <p:cBhvr>
                                        <p:cTn id="76" dur="1" fill="hold">
                                          <p:stCondLst>
                                            <p:cond delay="0"/>
                                          </p:stCondLst>
                                        </p:cTn>
                                        <p:tgtEl>
                                          <p:spTgt spid="20"/>
                                        </p:tgtEl>
                                        <p:attrNameLst>
                                          <p:attrName>style.visibility</p:attrName>
                                        </p:attrNameLst>
                                      </p:cBhvr>
                                      <p:to>
                                        <p:strVal val="visible"/>
                                      </p:to>
                                    </p:set>
                                    <p:animEffect transition="in" filter="blinds(horizontal)">
                                      <p:cBhvr>
                                        <p:cTn id="77" dur="500"/>
                                        <p:tgtEl>
                                          <p:spTgt spid="20"/>
                                        </p:tgtEl>
                                      </p:cBhvr>
                                    </p:animEffect>
                                  </p:childTnLst>
                                </p:cTn>
                              </p:par>
                            </p:childTnLst>
                          </p:cTn>
                        </p:par>
                      </p:childTnLst>
                    </p:cTn>
                  </p:par>
                  <p:par>
                    <p:cTn id="78" fill="hold">
                      <p:stCondLst>
                        <p:cond delay="indefinite"/>
                      </p:stCondLst>
                      <p:childTnLst>
                        <p:par>
                          <p:cTn id="79" fill="hold">
                            <p:stCondLst>
                              <p:cond delay="0"/>
                            </p:stCondLst>
                            <p:childTnLst>
                              <p:par>
                                <p:cTn id="80" presetID="3" presetClass="entr" presetSubtype="10" fill="hold" grpId="0" nodeType="clickEffect">
                                  <p:stCondLst>
                                    <p:cond delay="0"/>
                                  </p:stCondLst>
                                  <p:childTnLst>
                                    <p:set>
                                      <p:cBhvr>
                                        <p:cTn id="81" dur="1" fill="hold">
                                          <p:stCondLst>
                                            <p:cond delay="0"/>
                                          </p:stCondLst>
                                        </p:cTn>
                                        <p:tgtEl>
                                          <p:spTgt spid="21"/>
                                        </p:tgtEl>
                                        <p:attrNameLst>
                                          <p:attrName>style.visibility</p:attrName>
                                        </p:attrNameLst>
                                      </p:cBhvr>
                                      <p:to>
                                        <p:strVal val="visible"/>
                                      </p:to>
                                    </p:set>
                                    <p:animEffect transition="in" filter="blinds(horizontal)">
                                      <p:cBhvr>
                                        <p:cTn id="82" dur="500"/>
                                        <p:tgtEl>
                                          <p:spTgt spid="21"/>
                                        </p:tgtEl>
                                      </p:cBhvr>
                                    </p:animEffect>
                                  </p:childTnLst>
                                </p:cTn>
                              </p:par>
                            </p:childTnLst>
                          </p:cTn>
                        </p:par>
                      </p:childTnLst>
                    </p:cTn>
                  </p:par>
                  <p:par>
                    <p:cTn id="83" fill="hold">
                      <p:stCondLst>
                        <p:cond delay="indefinite"/>
                      </p:stCondLst>
                      <p:childTnLst>
                        <p:par>
                          <p:cTn id="84" fill="hold">
                            <p:stCondLst>
                              <p:cond delay="0"/>
                            </p:stCondLst>
                            <p:childTnLst>
                              <p:par>
                                <p:cTn id="85" presetID="3" presetClass="entr" presetSubtype="10" fill="hold" grpId="0" nodeType="clickEffect">
                                  <p:stCondLst>
                                    <p:cond delay="0"/>
                                  </p:stCondLst>
                                  <p:childTnLst>
                                    <p:set>
                                      <p:cBhvr>
                                        <p:cTn id="86" dur="1" fill="hold">
                                          <p:stCondLst>
                                            <p:cond delay="0"/>
                                          </p:stCondLst>
                                        </p:cTn>
                                        <p:tgtEl>
                                          <p:spTgt spid="22"/>
                                        </p:tgtEl>
                                        <p:attrNameLst>
                                          <p:attrName>style.visibility</p:attrName>
                                        </p:attrNameLst>
                                      </p:cBhvr>
                                      <p:to>
                                        <p:strVal val="visible"/>
                                      </p:to>
                                    </p:set>
                                    <p:animEffect transition="in" filter="blinds(horizontal)">
                                      <p:cBhvr>
                                        <p:cTn id="87" dur="500"/>
                                        <p:tgtEl>
                                          <p:spTgt spid="22"/>
                                        </p:tgtEl>
                                      </p:cBhvr>
                                    </p:animEffect>
                                  </p:childTnLst>
                                </p:cTn>
                              </p:par>
                            </p:childTnLst>
                          </p:cTn>
                        </p:par>
                      </p:childTnLst>
                    </p:cTn>
                  </p:par>
                  <p:par>
                    <p:cTn id="88" fill="hold">
                      <p:stCondLst>
                        <p:cond delay="indefinite"/>
                      </p:stCondLst>
                      <p:childTnLst>
                        <p:par>
                          <p:cTn id="89" fill="hold">
                            <p:stCondLst>
                              <p:cond delay="0"/>
                            </p:stCondLst>
                            <p:childTnLst>
                              <p:par>
                                <p:cTn id="90" presetID="3" presetClass="entr" presetSubtype="10" fill="hold" grpId="0" nodeType="clickEffect">
                                  <p:stCondLst>
                                    <p:cond delay="0"/>
                                  </p:stCondLst>
                                  <p:childTnLst>
                                    <p:set>
                                      <p:cBhvr>
                                        <p:cTn id="91" dur="1" fill="hold">
                                          <p:stCondLst>
                                            <p:cond delay="0"/>
                                          </p:stCondLst>
                                        </p:cTn>
                                        <p:tgtEl>
                                          <p:spTgt spid="23"/>
                                        </p:tgtEl>
                                        <p:attrNameLst>
                                          <p:attrName>style.visibility</p:attrName>
                                        </p:attrNameLst>
                                      </p:cBhvr>
                                      <p:to>
                                        <p:strVal val="visible"/>
                                      </p:to>
                                    </p:set>
                                    <p:animEffect transition="in" filter="blinds(horizontal)">
                                      <p:cBhvr>
                                        <p:cTn id="92" dur="500"/>
                                        <p:tgtEl>
                                          <p:spTgt spid="23"/>
                                        </p:tgtEl>
                                      </p:cBhvr>
                                    </p:animEffect>
                                  </p:childTnLst>
                                </p:cTn>
                              </p:par>
                            </p:childTnLst>
                          </p:cTn>
                        </p:par>
                      </p:childTnLst>
                    </p:cTn>
                  </p:par>
                  <p:par>
                    <p:cTn id="93" fill="hold">
                      <p:stCondLst>
                        <p:cond delay="indefinite"/>
                      </p:stCondLst>
                      <p:childTnLst>
                        <p:par>
                          <p:cTn id="94" fill="hold">
                            <p:stCondLst>
                              <p:cond delay="0"/>
                            </p:stCondLst>
                            <p:childTnLst>
                              <p:par>
                                <p:cTn id="95" presetID="3" presetClass="entr" presetSubtype="10" fill="hold" grpId="0" nodeType="clickEffect">
                                  <p:stCondLst>
                                    <p:cond delay="0"/>
                                  </p:stCondLst>
                                  <p:childTnLst>
                                    <p:set>
                                      <p:cBhvr>
                                        <p:cTn id="96" dur="1" fill="hold">
                                          <p:stCondLst>
                                            <p:cond delay="0"/>
                                          </p:stCondLst>
                                        </p:cTn>
                                        <p:tgtEl>
                                          <p:spTgt spid="24"/>
                                        </p:tgtEl>
                                        <p:attrNameLst>
                                          <p:attrName>style.visibility</p:attrName>
                                        </p:attrNameLst>
                                      </p:cBhvr>
                                      <p:to>
                                        <p:strVal val="visible"/>
                                      </p:to>
                                    </p:set>
                                    <p:animEffect transition="in" filter="blinds(horizontal)">
                                      <p:cBhvr>
                                        <p:cTn id="97" dur="500"/>
                                        <p:tgtEl>
                                          <p:spTgt spid="24"/>
                                        </p:tgtEl>
                                      </p:cBhvr>
                                    </p:animEffect>
                                  </p:childTnLst>
                                </p:cTn>
                              </p:par>
                            </p:childTnLst>
                          </p:cTn>
                        </p:par>
                      </p:childTnLst>
                    </p:cTn>
                  </p:par>
                  <p:par>
                    <p:cTn id="98" fill="hold">
                      <p:stCondLst>
                        <p:cond delay="indefinite"/>
                      </p:stCondLst>
                      <p:childTnLst>
                        <p:par>
                          <p:cTn id="99" fill="hold">
                            <p:stCondLst>
                              <p:cond delay="0"/>
                            </p:stCondLst>
                            <p:childTnLst>
                              <p:par>
                                <p:cTn id="100" presetID="3" presetClass="entr" presetSubtype="10" fill="hold" grpId="0" nodeType="clickEffect">
                                  <p:stCondLst>
                                    <p:cond delay="0"/>
                                  </p:stCondLst>
                                  <p:childTnLst>
                                    <p:set>
                                      <p:cBhvr>
                                        <p:cTn id="101" dur="1" fill="hold">
                                          <p:stCondLst>
                                            <p:cond delay="0"/>
                                          </p:stCondLst>
                                        </p:cTn>
                                        <p:tgtEl>
                                          <p:spTgt spid="25"/>
                                        </p:tgtEl>
                                        <p:attrNameLst>
                                          <p:attrName>style.visibility</p:attrName>
                                        </p:attrNameLst>
                                      </p:cBhvr>
                                      <p:to>
                                        <p:strVal val="visible"/>
                                      </p:to>
                                    </p:set>
                                    <p:animEffect transition="in" filter="blinds(horizontal)">
                                      <p:cBhvr>
                                        <p:cTn id="102" dur="500"/>
                                        <p:tgtEl>
                                          <p:spTgt spid="25"/>
                                        </p:tgtEl>
                                      </p:cBhvr>
                                    </p:animEffect>
                                  </p:childTnLst>
                                </p:cTn>
                              </p:par>
                            </p:childTnLst>
                          </p:cTn>
                        </p:par>
                      </p:childTnLst>
                    </p:cTn>
                  </p:par>
                  <p:par>
                    <p:cTn id="103" fill="hold">
                      <p:stCondLst>
                        <p:cond delay="indefinite"/>
                      </p:stCondLst>
                      <p:childTnLst>
                        <p:par>
                          <p:cTn id="104" fill="hold">
                            <p:stCondLst>
                              <p:cond delay="0"/>
                            </p:stCondLst>
                            <p:childTnLst>
                              <p:par>
                                <p:cTn id="105" presetID="3" presetClass="entr" presetSubtype="10" fill="hold" grpId="0" nodeType="clickEffect">
                                  <p:stCondLst>
                                    <p:cond delay="0"/>
                                  </p:stCondLst>
                                  <p:childTnLst>
                                    <p:set>
                                      <p:cBhvr>
                                        <p:cTn id="106" dur="1" fill="hold">
                                          <p:stCondLst>
                                            <p:cond delay="0"/>
                                          </p:stCondLst>
                                        </p:cTn>
                                        <p:tgtEl>
                                          <p:spTgt spid="26"/>
                                        </p:tgtEl>
                                        <p:attrNameLst>
                                          <p:attrName>style.visibility</p:attrName>
                                        </p:attrNameLst>
                                      </p:cBhvr>
                                      <p:to>
                                        <p:strVal val="visible"/>
                                      </p:to>
                                    </p:set>
                                    <p:animEffect transition="in" filter="blinds(horizontal)">
                                      <p:cBhvr>
                                        <p:cTn id="107" dur="500"/>
                                        <p:tgtEl>
                                          <p:spTgt spid="26"/>
                                        </p:tgtEl>
                                      </p:cBhvr>
                                    </p:animEffect>
                                  </p:childTnLst>
                                </p:cTn>
                              </p:par>
                            </p:childTnLst>
                          </p:cTn>
                        </p:par>
                      </p:childTnLst>
                    </p:cTn>
                  </p:par>
                  <p:par>
                    <p:cTn id="108" fill="hold">
                      <p:stCondLst>
                        <p:cond delay="indefinite"/>
                      </p:stCondLst>
                      <p:childTnLst>
                        <p:par>
                          <p:cTn id="109" fill="hold">
                            <p:stCondLst>
                              <p:cond delay="0"/>
                            </p:stCondLst>
                            <p:childTnLst>
                              <p:par>
                                <p:cTn id="110" presetID="3" presetClass="entr" presetSubtype="10" fill="hold" grpId="0" nodeType="clickEffect">
                                  <p:stCondLst>
                                    <p:cond delay="0"/>
                                  </p:stCondLst>
                                  <p:childTnLst>
                                    <p:set>
                                      <p:cBhvr>
                                        <p:cTn id="111" dur="1" fill="hold">
                                          <p:stCondLst>
                                            <p:cond delay="0"/>
                                          </p:stCondLst>
                                        </p:cTn>
                                        <p:tgtEl>
                                          <p:spTgt spid="27"/>
                                        </p:tgtEl>
                                        <p:attrNameLst>
                                          <p:attrName>style.visibility</p:attrName>
                                        </p:attrNameLst>
                                      </p:cBhvr>
                                      <p:to>
                                        <p:strVal val="visible"/>
                                      </p:to>
                                    </p:set>
                                    <p:animEffect transition="in" filter="blinds(horizontal)">
                                      <p:cBhvr>
                                        <p:cTn id="112" dur="500"/>
                                        <p:tgtEl>
                                          <p:spTgt spid="27"/>
                                        </p:tgtEl>
                                      </p:cBhvr>
                                    </p:animEffect>
                                  </p:childTnLst>
                                </p:cTn>
                              </p:par>
                            </p:childTnLst>
                          </p:cTn>
                        </p:par>
                      </p:childTnLst>
                    </p:cTn>
                  </p:par>
                  <p:par>
                    <p:cTn id="113" fill="hold">
                      <p:stCondLst>
                        <p:cond delay="indefinite"/>
                      </p:stCondLst>
                      <p:childTnLst>
                        <p:par>
                          <p:cTn id="114" fill="hold">
                            <p:stCondLst>
                              <p:cond delay="0"/>
                            </p:stCondLst>
                            <p:childTnLst>
                              <p:par>
                                <p:cTn id="115" presetID="3" presetClass="entr" presetSubtype="10" fill="hold" grpId="0" nodeType="clickEffect">
                                  <p:stCondLst>
                                    <p:cond delay="0"/>
                                  </p:stCondLst>
                                  <p:childTnLst>
                                    <p:set>
                                      <p:cBhvr>
                                        <p:cTn id="116" dur="1" fill="hold">
                                          <p:stCondLst>
                                            <p:cond delay="0"/>
                                          </p:stCondLst>
                                        </p:cTn>
                                        <p:tgtEl>
                                          <p:spTgt spid="28"/>
                                        </p:tgtEl>
                                        <p:attrNameLst>
                                          <p:attrName>style.visibility</p:attrName>
                                        </p:attrNameLst>
                                      </p:cBhvr>
                                      <p:to>
                                        <p:strVal val="visible"/>
                                      </p:to>
                                    </p:set>
                                    <p:animEffect transition="in" filter="blinds(horizontal)">
                                      <p:cBhvr>
                                        <p:cTn id="117" dur="500"/>
                                        <p:tgtEl>
                                          <p:spTgt spid="28"/>
                                        </p:tgtEl>
                                      </p:cBhvr>
                                    </p:animEffect>
                                  </p:childTnLst>
                                </p:cTn>
                              </p:par>
                            </p:childTnLst>
                          </p:cTn>
                        </p:par>
                      </p:childTnLst>
                    </p:cTn>
                  </p:par>
                  <p:par>
                    <p:cTn id="118" fill="hold">
                      <p:stCondLst>
                        <p:cond delay="indefinite"/>
                      </p:stCondLst>
                      <p:childTnLst>
                        <p:par>
                          <p:cTn id="119" fill="hold">
                            <p:stCondLst>
                              <p:cond delay="0"/>
                            </p:stCondLst>
                            <p:childTnLst>
                              <p:par>
                                <p:cTn id="120" presetID="3" presetClass="entr" presetSubtype="10" fill="hold" grpId="0" nodeType="clickEffect">
                                  <p:stCondLst>
                                    <p:cond delay="0"/>
                                  </p:stCondLst>
                                  <p:childTnLst>
                                    <p:set>
                                      <p:cBhvr>
                                        <p:cTn id="121" dur="1" fill="hold">
                                          <p:stCondLst>
                                            <p:cond delay="0"/>
                                          </p:stCondLst>
                                        </p:cTn>
                                        <p:tgtEl>
                                          <p:spTgt spid="17"/>
                                        </p:tgtEl>
                                        <p:attrNameLst>
                                          <p:attrName>style.visibility</p:attrName>
                                        </p:attrNameLst>
                                      </p:cBhvr>
                                      <p:to>
                                        <p:strVal val="visible"/>
                                      </p:to>
                                    </p:set>
                                    <p:animEffect transition="in" filter="blinds(horizontal)">
                                      <p:cBhvr>
                                        <p:cTn id="122" dur="500"/>
                                        <p:tgtEl>
                                          <p:spTgt spid="17"/>
                                        </p:tgtEl>
                                      </p:cBhvr>
                                    </p:animEffect>
                                  </p:childTnLst>
                                </p:cTn>
                              </p:par>
                            </p:childTnLst>
                          </p:cTn>
                        </p:par>
                      </p:childTnLst>
                    </p:cTn>
                  </p:par>
                  <p:par>
                    <p:cTn id="123" fill="hold">
                      <p:stCondLst>
                        <p:cond delay="indefinite"/>
                      </p:stCondLst>
                      <p:childTnLst>
                        <p:par>
                          <p:cTn id="124" fill="hold">
                            <p:stCondLst>
                              <p:cond delay="0"/>
                            </p:stCondLst>
                            <p:childTnLst>
                              <p:par>
                                <p:cTn id="125" presetID="3" presetClass="entr" presetSubtype="10" fill="hold" grpId="0" nodeType="clickEffect">
                                  <p:stCondLst>
                                    <p:cond delay="0"/>
                                  </p:stCondLst>
                                  <p:childTnLst>
                                    <p:set>
                                      <p:cBhvr>
                                        <p:cTn id="126" dur="1" fill="hold">
                                          <p:stCondLst>
                                            <p:cond delay="0"/>
                                          </p:stCondLst>
                                        </p:cTn>
                                        <p:tgtEl>
                                          <p:spTgt spid="19"/>
                                        </p:tgtEl>
                                        <p:attrNameLst>
                                          <p:attrName>style.visibility</p:attrName>
                                        </p:attrNameLst>
                                      </p:cBhvr>
                                      <p:to>
                                        <p:strVal val="visible"/>
                                      </p:to>
                                    </p:set>
                                    <p:animEffect transition="in" filter="blinds(horizontal)">
                                      <p:cBhvr>
                                        <p:cTn id="127" dur="500"/>
                                        <p:tgtEl>
                                          <p:spTgt spid="19"/>
                                        </p:tgtEl>
                                      </p:cBhvr>
                                    </p:animEffect>
                                  </p:childTnLst>
                                </p:cTn>
                              </p:par>
                            </p:childTnLst>
                          </p:cTn>
                        </p:par>
                      </p:childTnLst>
                    </p:cTn>
                  </p:par>
                  <p:par>
                    <p:cTn id="128" fill="hold">
                      <p:stCondLst>
                        <p:cond delay="indefinite"/>
                      </p:stCondLst>
                      <p:childTnLst>
                        <p:par>
                          <p:cTn id="129" fill="hold">
                            <p:stCondLst>
                              <p:cond delay="0"/>
                            </p:stCondLst>
                            <p:childTnLst>
                              <p:par>
                                <p:cTn id="130" presetID="3" presetClass="entr" presetSubtype="10" fill="hold" grpId="0" nodeType="clickEffect">
                                  <p:stCondLst>
                                    <p:cond delay="0"/>
                                  </p:stCondLst>
                                  <p:childTnLst>
                                    <p:set>
                                      <p:cBhvr>
                                        <p:cTn id="131" dur="1" fill="hold">
                                          <p:stCondLst>
                                            <p:cond delay="0"/>
                                          </p:stCondLst>
                                        </p:cTn>
                                        <p:tgtEl>
                                          <p:spTgt spid="29"/>
                                        </p:tgtEl>
                                        <p:attrNameLst>
                                          <p:attrName>style.visibility</p:attrName>
                                        </p:attrNameLst>
                                      </p:cBhvr>
                                      <p:to>
                                        <p:strVal val="visible"/>
                                      </p:to>
                                    </p:set>
                                    <p:animEffect transition="in" filter="blinds(horizontal)">
                                      <p:cBhvr>
                                        <p:cTn id="132" dur="500"/>
                                        <p:tgtEl>
                                          <p:spTgt spid="29"/>
                                        </p:tgtEl>
                                      </p:cBhvr>
                                    </p:animEffect>
                                  </p:childTnLst>
                                </p:cTn>
                              </p:par>
                            </p:childTnLst>
                          </p:cTn>
                        </p:par>
                      </p:childTnLst>
                    </p:cTn>
                  </p:par>
                  <p:par>
                    <p:cTn id="133" fill="hold">
                      <p:stCondLst>
                        <p:cond delay="indefinite"/>
                      </p:stCondLst>
                      <p:childTnLst>
                        <p:par>
                          <p:cTn id="134" fill="hold">
                            <p:stCondLst>
                              <p:cond delay="0"/>
                            </p:stCondLst>
                            <p:childTnLst>
                              <p:par>
                                <p:cTn id="135" presetID="3" presetClass="entr" presetSubtype="10" fill="hold" grpId="0" nodeType="clickEffect">
                                  <p:stCondLst>
                                    <p:cond delay="0"/>
                                  </p:stCondLst>
                                  <p:childTnLst>
                                    <p:set>
                                      <p:cBhvr>
                                        <p:cTn id="136" dur="1" fill="hold">
                                          <p:stCondLst>
                                            <p:cond delay="0"/>
                                          </p:stCondLst>
                                        </p:cTn>
                                        <p:tgtEl>
                                          <p:spTgt spid="34"/>
                                        </p:tgtEl>
                                        <p:attrNameLst>
                                          <p:attrName>style.visibility</p:attrName>
                                        </p:attrNameLst>
                                      </p:cBhvr>
                                      <p:to>
                                        <p:strVal val="visible"/>
                                      </p:to>
                                    </p:set>
                                    <p:animEffect transition="in" filter="blinds(horizontal)">
                                      <p:cBhvr>
                                        <p:cTn id="137" dur="500"/>
                                        <p:tgtEl>
                                          <p:spTgt spid="34"/>
                                        </p:tgtEl>
                                      </p:cBhvr>
                                    </p:animEffect>
                                  </p:childTnLst>
                                </p:cTn>
                              </p:par>
                            </p:childTnLst>
                          </p:cTn>
                        </p:par>
                      </p:childTnLst>
                    </p:cTn>
                  </p:par>
                  <p:par>
                    <p:cTn id="138" fill="hold">
                      <p:stCondLst>
                        <p:cond delay="indefinite"/>
                      </p:stCondLst>
                      <p:childTnLst>
                        <p:par>
                          <p:cTn id="139" fill="hold">
                            <p:stCondLst>
                              <p:cond delay="0"/>
                            </p:stCondLst>
                            <p:childTnLst>
                              <p:par>
                                <p:cTn id="140" presetID="3" presetClass="entr" presetSubtype="10" fill="hold" grpId="0" nodeType="clickEffect">
                                  <p:stCondLst>
                                    <p:cond delay="0"/>
                                  </p:stCondLst>
                                  <p:childTnLst>
                                    <p:set>
                                      <p:cBhvr>
                                        <p:cTn id="141" dur="1" fill="hold">
                                          <p:stCondLst>
                                            <p:cond delay="0"/>
                                          </p:stCondLst>
                                        </p:cTn>
                                        <p:tgtEl>
                                          <p:spTgt spid="35"/>
                                        </p:tgtEl>
                                        <p:attrNameLst>
                                          <p:attrName>style.visibility</p:attrName>
                                        </p:attrNameLst>
                                      </p:cBhvr>
                                      <p:to>
                                        <p:strVal val="visible"/>
                                      </p:to>
                                    </p:set>
                                    <p:animEffect transition="in" filter="blinds(horizontal)">
                                      <p:cBhvr>
                                        <p:cTn id="142" dur="500"/>
                                        <p:tgtEl>
                                          <p:spTgt spid="35"/>
                                        </p:tgtEl>
                                      </p:cBhvr>
                                    </p:animEffect>
                                  </p:childTnLst>
                                </p:cTn>
                              </p:par>
                            </p:childTnLst>
                          </p:cTn>
                        </p:par>
                      </p:childTnLst>
                    </p:cTn>
                  </p:par>
                  <p:par>
                    <p:cTn id="143" fill="hold">
                      <p:stCondLst>
                        <p:cond delay="indefinite"/>
                      </p:stCondLst>
                      <p:childTnLst>
                        <p:par>
                          <p:cTn id="144" fill="hold">
                            <p:stCondLst>
                              <p:cond delay="0"/>
                            </p:stCondLst>
                            <p:childTnLst>
                              <p:par>
                                <p:cTn id="145" presetID="3" presetClass="entr" presetSubtype="10" fill="hold" grpId="0" nodeType="clickEffect">
                                  <p:stCondLst>
                                    <p:cond delay="0"/>
                                  </p:stCondLst>
                                  <p:childTnLst>
                                    <p:set>
                                      <p:cBhvr>
                                        <p:cTn id="146" dur="1" fill="hold">
                                          <p:stCondLst>
                                            <p:cond delay="0"/>
                                          </p:stCondLst>
                                        </p:cTn>
                                        <p:tgtEl>
                                          <p:spTgt spid="36"/>
                                        </p:tgtEl>
                                        <p:attrNameLst>
                                          <p:attrName>style.visibility</p:attrName>
                                        </p:attrNameLst>
                                      </p:cBhvr>
                                      <p:to>
                                        <p:strVal val="visible"/>
                                      </p:to>
                                    </p:set>
                                    <p:animEffect transition="in" filter="blinds(horizontal)">
                                      <p:cBhvr>
                                        <p:cTn id="147" dur="500"/>
                                        <p:tgtEl>
                                          <p:spTgt spid="36"/>
                                        </p:tgtEl>
                                      </p:cBhvr>
                                    </p:animEffect>
                                  </p:childTnLst>
                                </p:cTn>
                              </p:par>
                            </p:childTnLst>
                          </p:cTn>
                        </p:par>
                      </p:childTnLst>
                    </p:cTn>
                  </p:par>
                  <p:par>
                    <p:cTn id="148" fill="hold">
                      <p:stCondLst>
                        <p:cond delay="indefinite"/>
                      </p:stCondLst>
                      <p:childTnLst>
                        <p:par>
                          <p:cTn id="149" fill="hold">
                            <p:stCondLst>
                              <p:cond delay="0"/>
                            </p:stCondLst>
                            <p:childTnLst>
                              <p:par>
                                <p:cTn id="150" presetID="3" presetClass="entr" presetSubtype="10" fill="hold" grpId="0" nodeType="clickEffect">
                                  <p:stCondLst>
                                    <p:cond delay="0"/>
                                  </p:stCondLst>
                                  <p:childTnLst>
                                    <p:set>
                                      <p:cBhvr>
                                        <p:cTn id="151" dur="1" fill="hold">
                                          <p:stCondLst>
                                            <p:cond delay="0"/>
                                          </p:stCondLst>
                                        </p:cTn>
                                        <p:tgtEl>
                                          <p:spTgt spid="38"/>
                                        </p:tgtEl>
                                        <p:attrNameLst>
                                          <p:attrName>style.visibility</p:attrName>
                                        </p:attrNameLst>
                                      </p:cBhvr>
                                      <p:to>
                                        <p:strVal val="visible"/>
                                      </p:to>
                                    </p:set>
                                    <p:animEffect transition="in" filter="blinds(horizontal)">
                                      <p:cBhvr>
                                        <p:cTn id="152" dur="500"/>
                                        <p:tgtEl>
                                          <p:spTgt spid="38"/>
                                        </p:tgtEl>
                                      </p:cBhvr>
                                    </p:animEffect>
                                  </p:childTnLst>
                                </p:cTn>
                              </p:par>
                            </p:childTnLst>
                          </p:cTn>
                        </p:par>
                      </p:childTnLst>
                    </p:cTn>
                  </p:par>
                  <p:par>
                    <p:cTn id="153" fill="hold">
                      <p:stCondLst>
                        <p:cond delay="indefinite"/>
                      </p:stCondLst>
                      <p:childTnLst>
                        <p:par>
                          <p:cTn id="154" fill="hold">
                            <p:stCondLst>
                              <p:cond delay="0"/>
                            </p:stCondLst>
                            <p:childTnLst>
                              <p:par>
                                <p:cTn id="155" presetID="3" presetClass="entr" presetSubtype="10" fill="hold" grpId="0" nodeType="clickEffect">
                                  <p:stCondLst>
                                    <p:cond delay="0"/>
                                  </p:stCondLst>
                                  <p:childTnLst>
                                    <p:set>
                                      <p:cBhvr>
                                        <p:cTn id="156" dur="1" fill="hold">
                                          <p:stCondLst>
                                            <p:cond delay="0"/>
                                          </p:stCondLst>
                                        </p:cTn>
                                        <p:tgtEl>
                                          <p:spTgt spid="39"/>
                                        </p:tgtEl>
                                        <p:attrNameLst>
                                          <p:attrName>style.visibility</p:attrName>
                                        </p:attrNameLst>
                                      </p:cBhvr>
                                      <p:to>
                                        <p:strVal val="visible"/>
                                      </p:to>
                                    </p:set>
                                    <p:animEffect transition="in" filter="blinds(horizontal)">
                                      <p:cBhvr>
                                        <p:cTn id="157" dur="500"/>
                                        <p:tgtEl>
                                          <p:spTgt spid="39"/>
                                        </p:tgtEl>
                                      </p:cBhvr>
                                    </p:animEffect>
                                  </p:childTnLst>
                                </p:cTn>
                              </p:par>
                            </p:childTnLst>
                          </p:cTn>
                        </p:par>
                      </p:childTnLst>
                    </p:cTn>
                  </p:par>
                  <p:par>
                    <p:cTn id="158" fill="hold">
                      <p:stCondLst>
                        <p:cond delay="indefinite"/>
                      </p:stCondLst>
                      <p:childTnLst>
                        <p:par>
                          <p:cTn id="159" fill="hold">
                            <p:stCondLst>
                              <p:cond delay="0"/>
                            </p:stCondLst>
                            <p:childTnLst>
                              <p:par>
                                <p:cTn id="160" presetID="3" presetClass="entr" presetSubtype="10" fill="hold" grpId="0" nodeType="clickEffect">
                                  <p:stCondLst>
                                    <p:cond delay="0"/>
                                  </p:stCondLst>
                                  <p:childTnLst>
                                    <p:set>
                                      <p:cBhvr>
                                        <p:cTn id="161" dur="1" fill="hold">
                                          <p:stCondLst>
                                            <p:cond delay="0"/>
                                          </p:stCondLst>
                                        </p:cTn>
                                        <p:tgtEl>
                                          <p:spTgt spid="41"/>
                                        </p:tgtEl>
                                        <p:attrNameLst>
                                          <p:attrName>style.visibility</p:attrName>
                                        </p:attrNameLst>
                                      </p:cBhvr>
                                      <p:to>
                                        <p:strVal val="visible"/>
                                      </p:to>
                                    </p:set>
                                    <p:animEffect transition="in" filter="blinds(horizontal)">
                                      <p:cBhvr>
                                        <p:cTn id="162" dur="500"/>
                                        <p:tgtEl>
                                          <p:spTgt spid="41"/>
                                        </p:tgtEl>
                                      </p:cBhvr>
                                    </p:animEffect>
                                  </p:childTnLst>
                                </p:cTn>
                              </p:par>
                            </p:childTnLst>
                          </p:cTn>
                        </p:par>
                      </p:childTnLst>
                    </p:cTn>
                  </p:par>
                  <p:par>
                    <p:cTn id="163" fill="hold">
                      <p:stCondLst>
                        <p:cond delay="indefinite"/>
                      </p:stCondLst>
                      <p:childTnLst>
                        <p:par>
                          <p:cTn id="164" fill="hold">
                            <p:stCondLst>
                              <p:cond delay="0"/>
                            </p:stCondLst>
                            <p:childTnLst>
                              <p:par>
                                <p:cTn id="165" presetID="3" presetClass="entr" presetSubtype="10" fill="hold" grpId="0" nodeType="clickEffect">
                                  <p:stCondLst>
                                    <p:cond delay="0"/>
                                  </p:stCondLst>
                                  <p:childTnLst>
                                    <p:set>
                                      <p:cBhvr>
                                        <p:cTn id="166" dur="1" fill="hold">
                                          <p:stCondLst>
                                            <p:cond delay="0"/>
                                          </p:stCondLst>
                                        </p:cTn>
                                        <p:tgtEl>
                                          <p:spTgt spid="42"/>
                                        </p:tgtEl>
                                        <p:attrNameLst>
                                          <p:attrName>style.visibility</p:attrName>
                                        </p:attrNameLst>
                                      </p:cBhvr>
                                      <p:to>
                                        <p:strVal val="visible"/>
                                      </p:to>
                                    </p:set>
                                    <p:animEffect transition="in" filter="blinds(horizontal)">
                                      <p:cBhvr>
                                        <p:cTn id="167" dur="500"/>
                                        <p:tgtEl>
                                          <p:spTgt spid="42"/>
                                        </p:tgtEl>
                                      </p:cBhvr>
                                    </p:animEffect>
                                  </p:childTnLst>
                                </p:cTn>
                              </p:par>
                            </p:childTnLst>
                          </p:cTn>
                        </p:par>
                      </p:childTnLst>
                    </p:cTn>
                  </p:par>
                  <p:par>
                    <p:cTn id="168" fill="hold">
                      <p:stCondLst>
                        <p:cond delay="indefinite"/>
                      </p:stCondLst>
                      <p:childTnLst>
                        <p:par>
                          <p:cTn id="169" fill="hold">
                            <p:stCondLst>
                              <p:cond delay="0"/>
                            </p:stCondLst>
                            <p:childTnLst>
                              <p:par>
                                <p:cTn id="170" presetID="3" presetClass="entr" presetSubtype="10" fill="hold" grpId="0" nodeType="clickEffect">
                                  <p:stCondLst>
                                    <p:cond delay="0"/>
                                  </p:stCondLst>
                                  <p:childTnLst>
                                    <p:set>
                                      <p:cBhvr>
                                        <p:cTn id="171" dur="1" fill="hold">
                                          <p:stCondLst>
                                            <p:cond delay="0"/>
                                          </p:stCondLst>
                                        </p:cTn>
                                        <p:tgtEl>
                                          <p:spTgt spid="31"/>
                                        </p:tgtEl>
                                        <p:attrNameLst>
                                          <p:attrName>style.visibility</p:attrName>
                                        </p:attrNameLst>
                                      </p:cBhvr>
                                      <p:to>
                                        <p:strVal val="visible"/>
                                      </p:to>
                                    </p:set>
                                    <p:animEffect transition="in" filter="blinds(horizontal)">
                                      <p:cBhvr>
                                        <p:cTn id="172" dur="500"/>
                                        <p:tgtEl>
                                          <p:spTgt spid="31"/>
                                        </p:tgtEl>
                                      </p:cBhvr>
                                    </p:animEffect>
                                  </p:childTnLst>
                                </p:cTn>
                              </p:par>
                            </p:childTnLst>
                          </p:cTn>
                        </p:par>
                      </p:childTnLst>
                    </p:cTn>
                  </p:par>
                  <p:par>
                    <p:cTn id="173" fill="hold">
                      <p:stCondLst>
                        <p:cond delay="indefinite"/>
                      </p:stCondLst>
                      <p:childTnLst>
                        <p:par>
                          <p:cTn id="174" fill="hold">
                            <p:stCondLst>
                              <p:cond delay="0"/>
                            </p:stCondLst>
                            <p:childTnLst>
                              <p:par>
                                <p:cTn id="175" presetID="3" presetClass="entr" presetSubtype="10" fill="hold" grpId="0" nodeType="clickEffect">
                                  <p:stCondLst>
                                    <p:cond delay="0"/>
                                  </p:stCondLst>
                                  <p:childTnLst>
                                    <p:set>
                                      <p:cBhvr>
                                        <p:cTn id="176" dur="1" fill="hold">
                                          <p:stCondLst>
                                            <p:cond delay="0"/>
                                          </p:stCondLst>
                                        </p:cTn>
                                        <p:tgtEl>
                                          <p:spTgt spid="32"/>
                                        </p:tgtEl>
                                        <p:attrNameLst>
                                          <p:attrName>style.visibility</p:attrName>
                                        </p:attrNameLst>
                                      </p:cBhvr>
                                      <p:to>
                                        <p:strVal val="visible"/>
                                      </p:to>
                                    </p:set>
                                    <p:animEffect transition="in" filter="blinds(horizontal)">
                                      <p:cBhvr>
                                        <p:cTn id="177" dur="500"/>
                                        <p:tgtEl>
                                          <p:spTgt spid="32"/>
                                        </p:tgtEl>
                                      </p:cBhvr>
                                    </p:animEffect>
                                  </p:childTnLst>
                                </p:cTn>
                              </p:par>
                            </p:childTnLst>
                          </p:cTn>
                        </p:par>
                      </p:childTnLst>
                    </p:cTn>
                  </p:par>
                  <p:par>
                    <p:cTn id="178" fill="hold">
                      <p:stCondLst>
                        <p:cond delay="indefinite"/>
                      </p:stCondLst>
                      <p:childTnLst>
                        <p:par>
                          <p:cTn id="179" fill="hold">
                            <p:stCondLst>
                              <p:cond delay="0"/>
                            </p:stCondLst>
                            <p:childTnLst>
                              <p:par>
                                <p:cTn id="180" presetID="3" presetClass="entr" presetSubtype="10" fill="hold" grpId="0" nodeType="clickEffect">
                                  <p:stCondLst>
                                    <p:cond delay="0"/>
                                  </p:stCondLst>
                                  <p:childTnLst>
                                    <p:set>
                                      <p:cBhvr>
                                        <p:cTn id="181" dur="1" fill="hold">
                                          <p:stCondLst>
                                            <p:cond delay="0"/>
                                          </p:stCondLst>
                                        </p:cTn>
                                        <p:tgtEl>
                                          <p:spTgt spid="33"/>
                                        </p:tgtEl>
                                        <p:attrNameLst>
                                          <p:attrName>style.visibility</p:attrName>
                                        </p:attrNameLst>
                                      </p:cBhvr>
                                      <p:to>
                                        <p:strVal val="visible"/>
                                      </p:to>
                                    </p:set>
                                    <p:animEffect transition="in" filter="blinds(horizontal)">
                                      <p:cBhvr>
                                        <p:cTn id="182" dur="500"/>
                                        <p:tgtEl>
                                          <p:spTgt spid="33"/>
                                        </p:tgtEl>
                                      </p:cBhvr>
                                    </p:animEffect>
                                  </p:childTnLst>
                                </p:cTn>
                              </p:par>
                            </p:childTnLst>
                          </p:cTn>
                        </p:par>
                      </p:childTnLst>
                    </p:cTn>
                  </p:par>
                  <p:par>
                    <p:cTn id="183" fill="hold">
                      <p:stCondLst>
                        <p:cond delay="indefinite"/>
                      </p:stCondLst>
                      <p:childTnLst>
                        <p:par>
                          <p:cTn id="184" fill="hold">
                            <p:stCondLst>
                              <p:cond delay="0"/>
                            </p:stCondLst>
                            <p:childTnLst>
                              <p:par>
                                <p:cTn id="185" presetID="3" presetClass="entr" presetSubtype="10" fill="hold" grpId="0" nodeType="clickEffect">
                                  <p:stCondLst>
                                    <p:cond delay="0"/>
                                  </p:stCondLst>
                                  <p:childTnLst>
                                    <p:set>
                                      <p:cBhvr>
                                        <p:cTn id="186" dur="1" fill="hold">
                                          <p:stCondLst>
                                            <p:cond delay="0"/>
                                          </p:stCondLst>
                                        </p:cTn>
                                        <p:tgtEl>
                                          <p:spTgt spid="30"/>
                                        </p:tgtEl>
                                        <p:attrNameLst>
                                          <p:attrName>style.visibility</p:attrName>
                                        </p:attrNameLst>
                                      </p:cBhvr>
                                      <p:to>
                                        <p:strVal val="visible"/>
                                      </p:to>
                                    </p:set>
                                    <p:animEffect transition="in" filter="blinds(horizontal)">
                                      <p:cBhvr>
                                        <p:cTn id="187" dur="500"/>
                                        <p:tgtEl>
                                          <p:spTgt spid="30"/>
                                        </p:tgtEl>
                                      </p:cBhvr>
                                    </p:animEffect>
                                  </p:childTnLst>
                                </p:cTn>
                              </p:par>
                            </p:childTnLst>
                          </p:cTn>
                        </p:par>
                      </p:childTnLst>
                    </p:cTn>
                  </p:par>
                  <p:par>
                    <p:cTn id="188" fill="hold">
                      <p:stCondLst>
                        <p:cond delay="indefinite"/>
                      </p:stCondLst>
                      <p:childTnLst>
                        <p:par>
                          <p:cTn id="189" fill="hold">
                            <p:stCondLst>
                              <p:cond delay="0"/>
                            </p:stCondLst>
                            <p:childTnLst>
                              <p:par>
                                <p:cTn id="190" presetID="3" presetClass="entr" presetSubtype="10" fill="hold" grpId="0" nodeType="clickEffect">
                                  <p:stCondLst>
                                    <p:cond delay="0"/>
                                  </p:stCondLst>
                                  <p:childTnLst>
                                    <p:set>
                                      <p:cBhvr>
                                        <p:cTn id="191" dur="1" fill="hold">
                                          <p:stCondLst>
                                            <p:cond delay="0"/>
                                          </p:stCondLst>
                                        </p:cTn>
                                        <p:tgtEl>
                                          <p:spTgt spid="43"/>
                                        </p:tgtEl>
                                        <p:attrNameLst>
                                          <p:attrName>style.visibility</p:attrName>
                                        </p:attrNameLst>
                                      </p:cBhvr>
                                      <p:to>
                                        <p:strVal val="visible"/>
                                      </p:to>
                                    </p:set>
                                    <p:animEffect transition="in" filter="blinds(horizontal)">
                                      <p:cBhvr>
                                        <p:cTn id="192" dur="500"/>
                                        <p:tgtEl>
                                          <p:spTgt spid="43"/>
                                        </p:tgtEl>
                                      </p:cBhvr>
                                    </p:animEffect>
                                  </p:childTnLst>
                                </p:cTn>
                              </p:par>
                            </p:childTnLst>
                          </p:cTn>
                        </p:par>
                      </p:childTnLst>
                    </p:cTn>
                  </p:par>
                  <p:par>
                    <p:cTn id="193" fill="hold">
                      <p:stCondLst>
                        <p:cond delay="indefinite"/>
                      </p:stCondLst>
                      <p:childTnLst>
                        <p:par>
                          <p:cTn id="194" fill="hold">
                            <p:stCondLst>
                              <p:cond delay="0"/>
                            </p:stCondLst>
                            <p:childTnLst>
                              <p:par>
                                <p:cTn id="195" presetID="3" presetClass="entr" presetSubtype="10" fill="hold" grpId="0" nodeType="clickEffect">
                                  <p:stCondLst>
                                    <p:cond delay="0"/>
                                  </p:stCondLst>
                                  <p:childTnLst>
                                    <p:set>
                                      <p:cBhvr>
                                        <p:cTn id="196" dur="1" fill="hold">
                                          <p:stCondLst>
                                            <p:cond delay="0"/>
                                          </p:stCondLst>
                                        </p:cTn>
                                        <p:tgtEl>
                                          <p:spTgt spid="44"/>
                                        </p:tgtEl>
                                        <p:attrNameLst>
                                          <p:attrName>style.visibility</p:attrName>
                                        </p:attrNameLst>
                                      </p:cBhvr>
                                      <p:to>
                                        <p:strVal val="visible"/>
                                      </p:to>
                                    </p:set>
                                    <p:animEffect transition="in" filter="blinds(horizontal)">
                                      <p:cBhvr>
                                        <p:cTn id="197" dur="500"/>
                                        <p:tgtEl>
                                          <p:spTgt spid="44"/>
                                        </p:tgtEl>
                                      </p:cBhvr>
                                    </p:animEffect>
                                  </p:childTnLst>
                                </p:cTn>
                              </p:par>
                            </p:childTnLst>
                          </p:cTn>
                        </p:par>
                      </p:childTnLst>
                    </p:cTn>
                  </p:par>
                  <p:par>
                    <p:cTn id="198" fill="hold">
                      <p:stCondLst>
                        <p:cond delay="indefinite"/>
                      </p:stCondLst>
                      <p:childTnLst>
                        <p:par>
                          <p:cTn id="199" fill="hold">
                            <p:stCondLst>
                              <p:cond delay="0"/>
                            </p:stCondLst>
                            <p:childTnLst>
                              <p:par>
                                <p:cTn id="200" presetID="3" presetClass="entr" presetSubtype="10" fill="hold" grpId="0" nodeType="clickEffect">
                                  <p:stCondLst>
                                    <p:cond delay="0"/>
                                  </p:stCondLst>
                                  <p:childTnLst>
                                    <p:set>
                                      <p:cBhvr>
                                        <p:cTn id="201" dur="1" fill="hold">
                                          <p:stCondLst>
                                            <p:cond delay="0"/>
                                          </p:stCondLst>
                                        </p:cTn>
                                        <p:tgtEl>
                                          <p:spTgt spid="37"/>
                                        </p:tgtEl>
                                        <p:attrNameLst>
                                          <p:attrName>style.visibility</p:attrName>
                                        </p:attrNameLst>
                                      </p:cBhvr>
                                      <p:to>
                                        <p:strVal val="visible"/>
                                      </p:to>
                                    </p:set>
                                    <p:animEffect transition="in" filter="blinds(horizontal)">
                                      <p:cBhvr>
                                        <p:cTn id="202" dur="500"/>
                                        <p:tgtEl>
                                          <p:spTgt spid="37"/>
                                        </p:tgtEl>
                                      </p:cBhvr>
                                    </p:animEffect>
                                  </p:childTnLst>
                                </p:cTn>
                              </p:par>
                            </p:childTnLst>
                          </p:cTn>
                        </p:par>
                      </p:childTnLst>
                    </p:cTn>
                  </p:par>
                  <p:par>
                    <p:cTn id="203" fill="hold">
                      <p:stCondLst>
                        <p:cond delay="indefinite"/>
                      </p:stCondLst>
                      <p:childTnLst>
                        <p:par>
                          <p:cTn id="204" fill="hold">
                            <p:stCondLst>
                              <p:cond delay="0"/>
                            </p:stCondLst>
                            <p:childTnLst>
                              <p:par>
                                <p:cTn id="205" presetID="3" presetClass="entr" presetSubtype="10" fill="hold" grpId="0" nodeType="clickEffect">
                                  <p:stCondLst>
                                    <p:cond delay="0"/>
                                  </p:stCondLst>
                                  <p:childTnLst>
                                    <p:set>
                                      <p:cBhvr>
                                        <p:cTn id="206" dur="1" fill="hold">
                                          <p:stCondLst>
                                            <p:cond delay="0"/>
                                          </p:stCondLst>
                                        </p:cTn>
                                        <p:tgtEl>
                                          <p:spTgt spid="45"/>
                                        </p:tgtEl>
                                        <p:attrNameLst>
                                          <p:attrName>style.visibility</p:attrName>
                                        </p:attrNameLst>
                                      </p:cBhvr>
                                      <p:to>
                                        <p:strVal val="visible"/>
                                      </p:to>
                                    </p:set>
                                    <p:animEffect transition="in" filter="blinds(horizontal)">
                                      <p:cBhvr>
                                        <p:cTn id="207" dur="500"/>
                                        <p:tgtEl>
                                          <p:spTgt spid="45"/>
                                        </p:tgtEl>
                                      </p:cBhvr>
                                    </p:animEffect>
                                  </p:childTnLst>
                                </p:cTn>
                              </p:par>
                            </p:childTnLst>
                          </p:cTn>
                        </p:par>
                      </p:childTnLst>
                    </p:cTn>
                  </p:par>
                  <p:par>
                    <p:cTn id="208" fill="hold">
                      <p:stCondLst>
                        <p:cond delay="indefinite"/>
                      </p:stCondLst>
                      <p:childTnLst>
                        <p:par>
                          <p:cTn id="209" fill="hold">
                            <p:stCondLst>
                              <p:cond delay="0"/>
                            </p:stCondLst>
                            <p:childTnLst>
                              <p:par>
                                <p:cTn id="210" presetID="3" presetClass="entr" presetSubtype="10" fill="hold" grpId="0" nodeType="clickEffect">
                                  <p:stCondLst>
                                    <p:cond delay="0"/>
                                  </p:stCondLst>
                                  <p:childTnLst>
                                    <p:set>
                                      <p:cBhvr>
                                        <p:cTn id="211" dur="1" fill="hold">
                                          <p:stCondLst>
                                            <p:cond delay="0"/>
                                          </p:stCondLst>
                                        </p:cTn>
                                        <p:tgtEl>
                                          <p:spTgt spid="40"/>
                                        </p:tgtEl>
                                        <p:attrNameLst>
                                          <p:attrName>style.visibility</p:attrName>
                                        </p:attrNameLst>
                                      </p:cBhvr>
                                      <p:to>
                                        <p:strVal val="visible"/>
                                      </p:to>
                                    </p:set>
                                    <p:animEffect transition="in" filter="blinds(horizontal)">
                                      <p:cBhvr>
                                        <p:cTn id="212" dur="500"/>
                                        <p:tgtEl>
                                          <p:spTgt spid="40"/>
                                        </p:tgtEl>
                                      </p:cBhvr>
                                    </p:animEffect>
                                  </p:childTnLst>
                                </p:cTn>
                              </p:par>
                            </p:childTnLst>
                          </p:cTn>
                        </p:par>
                      </p:childTnLst>
                    </p:cTn>
                  </p:par>
                  <p:par>
                    <p:cTn id="213" fill="hold">
                      <p:stCondLst>
                        <p:cond delay="indefinite"/>
                      </p:stCondLst>
                      <p:childTnLst>
                        <p:par>
                          <p:cTn id="214" fill="hold">
                            <p:stCondLst>
                              <p:cond delay="0"/>
                            </p:stCondLst>
                            <p:childTnLst>
                              <p:par>
                                <p:cTn id="215" presetID="3" presetClass="entr" presetSubtype="10" fill="hold" grpId="0" nodeType="clickEffect">
                                  <p:stCondLst>
                                    <p:cond delay="0"/>
                                  </p:stCondLst>
                                  <p:childTnLst>
                                    <p:set>
                                      <p:cBhvr>
                                        <p:cTn id="216" dur="1" fill="hold">
                                          <p:stCondLst>
                                            <p:cond delay="0"/>
                                          </p:stCondLst>
                                        </p:cTn>
                                        <p:tgtEl>
                                          <p:spTgt spid="46"/>
                                        </p:tgtEl>
                                        <p:attrNameLst>
                                          <p:attrName>style.visibility</p:attrName>
                                        </p:attrNameLst>
                                      </p:cBhvr>
                                      <p:to>
                                        <p:strVal val="visible"/>
                                      </p:to>
                                    </p:set>
                                    <p:animEffect transition="in" filter="blinds(horizontal)">
                                      <p:cBhvr>
                                        <p:cTn id="217" dur="500"/>
                                        <p:tgtEl>
                                          <p:spTgt spid="46"/>
                                        </p:tgtEl>
                                      </p:cBhvr>
                                    </p:animEffect>
                                  </p:childTnLst>
                                </p:cTn>
                              </p:par>
                            </p:childTnLst>
                          </p:cTn>
                        </p:par>
                      </p:childTnLst>
                    </p:cTn>
                  </p:par>
                  <p:par>
                    <p:cTn id="218" fill="hold">
                      <p:stCondLst>
                        <p:cond delay="indefinite"/>
                      </p:stCondLst>
                      <p:childTnLst>
                        <p:par>
                          <p:cTn id="219" fill="hold">
                            <p:stCondLst>
                              <p:cond delay="0"/>
                            </p:stCondLst>
                            <p:childTnLst>
                              <p:par>
                                <p:cTn id="220" presetID="3" presetClass="entr" presetSubtype="10" fill="hold" grpId="0" nodeType="clickEffect">
                                  <p:stCondLst>
                                    <p:cond delay="0"/>
                                  </p:stCondLst>
                                  <p:childTnLst>
                                    <p:set>
                                      <p:cBhvr>
                                        <p:cTn id="221" dur="1" fill="hold">
                                          <p:stCondLst>
                                            <p:cond delay="0"/>
                                          </p:stCondLst>
                                        </p:cTn>
                                        <p:tgtEl>
                                          <p:spTgt spid="47"/>
                                        </p:tgtEl>
                                        <p:attrNameLst>
                                          <p:attrName>style.visibility</p:attrName>
                                        </p:attrNameLst>
                                      </p:cBhvr>
                                      <p:to>
                                        <p:strVal val="visible"/>
                                      </p:to>
                                    </p:set>
                                    <p:animEffect transition="in" filter="blinds(horizontal)">
                                      <p:cBhvr>
                                        <p:cTn id="222" dur="500"/>
                                        <p:tgtEl>
                                          <p:spTgt spid="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9" grpId="0"/>
      <p:bldP spid="10" grpId="0"/>
      <p:bldP spid="11" grpId="0"/>
      <p:bldP spid="12" grpId="0"/>
      <p:bldP spid="13" grpId="0"/>
      <p:bldP spid="14" grpId="0"/>
      <p:bldP spid="15" grpId="0"/>
      <p:bldP spid="8" grpId="0"/>
      <p:bldP spid="16" grpId="0"/>
      <p:bldP spid="17" grpId="0"/>
      <p:bldP spid="18" grpId="0"/>
      <p:bldP spid="19" grpId="0"/>
      <p:bldP spid="20" grpId="0"/>
      <p:bldP spid="21" grpId="0"/>
      <p:bldP spid="22" grpId="0"/>
      <p:bldP spid="23" grpId="0"/>
      <p:bldP spid="24" grpId="0"/>
      <p:bldP spid="25" grpId="0"/>
      <p:bldP spid="26" grpId="0"/>
      <p:bldP spid="27" grpId="0"/>
      <p:bldP spid="28" grpId="0"/>
      <p:bldP spid="29" grpId="0"/>
      <p:bldP spid="30" grpId="0"/>
      <p:bldP spid="31" grpId="0"/>
      <p:bldP spid="32" grpId="0"/>
      <p:bldP spid="33" grpId="0"/>
      <p:bldP spid="34" grpId="0"/>
      <p:bldP spid="35" grpId="0"/>
      <p:bldP spid="36" grpId="0"/>
      <p:bldP spid="37" grpId="0"/>
      <p:bldP spid="38" grpId="0"/>
      <p:bldP spid="39" grpId="0"/>
      <p:bldP spid="40" grpId="0"/>
      <p:bldP spid="41" grpId="0"/>
      <p:bldP spid="42" grpId="0"/>
      <p:bldP spid="43" grpId="0"/>
      <p:bldP spid="44" grpId="0"/>
      <p:bldP spid="45" grpId="0"/>
      <p:bldP spid="46" grpId="0"/>
      <p:bldP spid="4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p:cNvSpPr>
          <p:nvPr>
            <p:ph type="title"/>
          </p:nvPr>
        </p:nvSpPr>
        <p:spPr>
          <a:xfrm>
            <a:off x="539750" y="73025"/>
            <a:ext cx="6264275" cy="863600"/>
          </a:xfrm>
        </p:spPr>
        <p:txBody>
          <a:bodyPr vert="horz" wrap="square" lIns="91440" tIns="45720" rIns="91440" bIns="45720" anchor="ctr"/>
          <a:lstStyle/>
          <a:p>
            <a:pPr eaLnBrk="1" hangingPunct="1"/>
            <a:r>
              <a:rPr lang="zh-CN" altLang="en-US" sz="4000" b="1" dirty="0">
                <a:solidFill>
                  <a:srgbClr val="1D41D5"/>
                </a:solidFill>
                <a:latin typeface="微软雅黑" panose="020B0503020204020204" pitchFamily="34" charset="-122"/>
                <a:ea typeface="微软雅黑" panose="020B0503020204020204" pitchFamily="34" charset="-122"/>
              </a:rPr>
              <a:t>为什么要研究政体</a:t>
            </a:r>
            <a:endParaRPr lang="zh-CN" altLang="en-US" sz="4000" b="1" dirty="0">
              <a:solidFill>
                <a:srgbClr val="1D41D5"/>
              </a:solidFill>
              <a:latin typeface="微软雅黑" panose="020B0503020204020204" pitchFamily="34" charset="-122"/>
              <a:ea typeface="微软雅黑" panose="020B0503020204020204" pitchFamily="34" charset="-122"/>
            </a:endParaRPr>
          </a:p>
        </p:txBody>
      </p:sp>
      <p:sp>
        <p:nvSpPr>
          <p:cNvPr id="4099" name="Rectangle 3"/>
          <p:cNvSpPr>
            <a:spLocks noGrp="1"/>
          </p:cNvSpPr>
          <p:nvPr>
            <p:ph idx="1"/>
          </p:nvPr>
        </p:nvSpPr>
        <p:spPr>
          <a:xfrm>
            <a:off x="207645" y="862965"/>
            <a:ext cx="9036050" cy="5281930"/>
          </a:xfrm>
        </p:spPr>
        <p:txBody>
          <a:bodyPr vert="horz" wrap="square" lIns="91440" tIns="45720" rIns="91440" bIns="45720" anchor="t"/>
          <a:lstStyle/>
          <a:p>
            <a:pPr marL="0" indent="0" eaLnBrk="1" hangingPunct="1">
              <a:lnSpc>
                <a:spcPts val="4500"/>
              </a:lnSpc>
              <a:spcBef>
                <a:spcPct val="0"/>
              </a:spcBef>
              <a:buNone/>
            </a:pPr>
            <a:r>
              <a:rPr lang="zh-CN" altLang="en-US" sz="2800" b="1" dirty="0">
                <a:latin typeface="华文楷体" pitchFamily="2" charset="-122"/>
                <a:ea typeface="华文楷体" pitchFamily="2" charset="-122"/>
              </a:rPr>
              <a:t>政体的</a:t>
            </a:r>
            <a:r>
              <a:rPr lang="zh-CN" altLang="en-US" sz="2800" b="1" dirty="0">
                <a:solidFill>
                  <a:srgbClr val="1D41D5"/>
                </a:solidFill>
                <a:latin typeface="华文楷体" pitchFamily="2" charset="-122"/>
                <a:ea typeface="华文楷体" pitchFamily="2" charset="-122"/>
              </a:rPr>
              <a:t>本质就是某一阶级采取某种形式来反对敌人并保护自己的政权。</a:t>
            </a:r>
            <a:endParaRPr lang="zh-CN" altLang="en-US" sz="2800" b="1" dirty="0">
              <a:solidFill>
                <a:srgbClr val="1D41D5"/>
              </a:solidFill>
              <a:latin typeface="华文楷体" pitchFamily="2" charset="-122"/>
              <a:ea typeface="华文楷体" pitchFamily="2" charset="-122"/>
            </a:endParaRPr>
          </a:p>
          <a:p>
            <a:pPr marL="0" indent="0" eaLnBrk="1" hangingPunct="1">
              <a:lnSpc>
                <a:spcPts val="4500"/>
              </a:lnSpc>
              <a:spcBef>
                <a:spcPct val="0"/>
              </a:spcBef>
              <a:buNone/>
            </a:pPr>
            <a:r>
              <a:rPr lang="zh-CN" altLang="en-US" sz="2800" b="1" dirty="0">
                <a:latin typeface="华文楷体" pitchFamily="2" charset="-122"/>
                <a:ea typeface="华文楷体" pitchFamily="2" charset="-122"/>
              </a:rPr>
              <a:t>近代以来，随着资产阶级力量的发展，资产阶级也面临两个问题，一是推翻封建势力的统治，</a:t>
            </a:r>
            <a:r>
              <a:rPr lang="zh-CN" altLang="en-US" sz="2800" b="1" dirty="0">
                <a:solidFill>
                  <a:srgbClr val="1D41D5"/>
                </a:solidFill>
                <a:latin typeface="华文楷体" pitchFamily="2" charset="-122"/>
                <a:ea typeface="华文楷体" pitchFamily="2" charset="-122"/>
              </a:rPr>
              <a:t>二是采取某种形式建立起自己的权力机关。</a:t>
            </a:r>
            <a:r>
              <a:rPr lang="zh-CN" altLang="en-US" sz="2800" b="1" dirty="0">
                <a:latin typeface="华文楷体" pitchFamily="2" charset="-122"/>
                <a:ea typeface="华文楷体" pitchFamily="2" charset="-122"/>
              </a:rPr>
              <a:t>而第二点，就是我们所说的政体。在不同的资产阶级国家中，政体有不同的表现形式，但是其本质却是一样的，就是通过议会来行使国家的权力，而议会的代表是通过选举产生的。</a:t>
            </a:r>
            <a:endParaRPr lang="zh-CN" altLang="en-US" sz="2800" b="1" dirty="0">
              <a:latin typeface="华文楷体" pitchFamily="2" charset="-122"/>
              <a:ea typeface="华文楷体" pitchFamily="2" charset="-122"/>
            </a:endParaRPr>
          </a:p>
        </p:txBody>
      </p:sp>
    </p:spTree>
  </p:cSld>
  <p:clrMapOvr>
    <a:masterClrMapping/>
  </p:clrMapOvr>
  <p:transition>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64845" y="1248410"/>
            <a:ext cx="8055610" cy="2825115"/>
          </a:xfrm>
        </p:spPr>
        <p:txBody>
          <a:bodyPr/>
          <a:lstStyle/>
          <a:p>
            <a:pPr algn="l"/>
            <a:r>
              <a:rPr lang="zh-CN" altLang="en-US" sz="4000" dirty="0">
                <a:latin typeface="楷体" panose="02010609060101010101" charset="-122"/>
                <a:ea typeface="楷体" panose="02010609060101010101" charset="-122"/>
              </a:rPr>
              <a:t>历史文献的种类十分丰富。除了官修正史、文书档案之外，也包括历史上留下的各种形式的复杂材料。通过阅读外国的一些不同类型的原始文献，我们能够更好地理解外国的历史文化。</a:t>
            </a:r>
            <a:endParaRPr lang="zh-CN" altLang="en-US" sz="4000" dirty="0">
              <a:latin typeface="楷体" panose="02010609060101010101" charset="-122"/>
              <a:ea typeface="楷体" panose="02010609060101010101" charset="-122"/>
            </a:endParaRPr>
          </a:p>
        </p:txBody>
      </p:sp>
    </p:spTree>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203835" y="756920"/>
            <a:ext cx="8470265" cy="5785485"/>
          </a:xfrm>
        </p:spPr>
        <p:txBody>
          <a:bodyPr/>
          <a:lstStyle/>
          <a:p>
            <a:r>
              <a:rPr lang="zh-CN" altLang="en-US" sz="2000" b="1" dirty="0">
                <a:solidFill>
                  <a:srgbClr val="1D41D5"/>
                </a:solidFill>
              </a:rPr>
              <a:t>一、按照资料的表现形式，将历史史料分为</a:t>
            </a:r>
            <a:r>
              <a:rPr lang="zh-CN" altLang="en-US" sz="2000" b="1" u="sng" dirty="0">
                <a:solidFill>
                  <a:srgbClr val="1D41D5"/>
                </a:solidFill>
              </a:rPr>
              <a:t>文献史料</a:t>
            </a:r>
            <a:r>
              <a:rPr lang="zh-CN" altLang="en-US" sz="2000" b="1" dirty="0">
                <a:solidFill>
                  <a:srgbClr val="1D41D5"/>
                </a:solidFill>
              </a:rPr>
              <a:t>、</a:t>
            </a:r>
            <a:r>
              <a:rPr lang="zh-CN" altLang="en-US" sz="2000" b="1" u="sng" dirty="0">
                <a:solidFill>
                  <a:srgbClr val="1D41D5"/>
                </a:solidFill>
              </a:rPr>
              <a:t>实物史料</a:t>
            </a:r>
            <a:r>
              <a:rPr lang="zh-CN" altLang="en-US" sz="2000" b="1" dirty="0">
                <a:solidFill>
                  <a:srgbClr val="1D41D5"/>
                </a:solidFill>
              </a:rPr>
              <a:t>和</a:t>
            </a:r>
            <a:r>
              <a:rPr lang="zh-CN" altLang="en-US" sz="2000" b="1" u="sng" dirty="0">
                <a:solidFill>
                  <a:srgbClr val="1D41D5"/>
                </a:solidFill>
              </a:rPr>
              <a:t>口述史料</a:t>
            </a:r>
            <a:r>
              <a:rPr lang="zh-CN" altLang="en-US" sz="2000" b="1" dirty="0">
                <a:solidFill>
                  <a:srgbClr val="1D41D5"/>
                </a:solidFill>
              </a:rPr>
              <a:t> </a:t>
            </a:r>
            <a:endParaRPr lang="zh-CN" altLang="en-US" sz="2000" b="1" dirty="0">
              <a:solidFill>
                <a:srgbClr val="1D41D5"/>
              </a:solidFill>
            </a:endParaRPr>
          </a:p>
          <a:p>
            <a:r>
              <a:rPr lang="zh-CN" altLang="en-US" sz="2000" b="1" dirty="0"/>
              <a:t>1、</a:t>
            </a:r>
            <a:r>
              <a:rPr lang="zh-CN" altLang="en-US" sz="2000" b="1" dirty="0">
                <a:solidFill>
                  <a:srgbClr val="1D41D5"/>
                </a:solidFill>
              </a:rPr>
              <a:t>文献</a:t>
            </a:r>
            <a:r>
              <a:rPr lang="zh-CN" altLang="en-US" sz="2000" b="1" dirty="0"/>
              <a:t>史料：以文字形式记录的资料。最早的文献资料并不是史书，应是甲骨文（甲骨文的文献价值与早期文字的意义相互混淆）。 </a:t>
            </a:r>
            <a:endParaRPr lang="zh-CN" altLang="en-US" sz="2000" b="1" dirty="0"/>
          </a:p>
          <a:p>
            <a:r>
              <a:rPr lang="zh-CN" altLang="en-US" sz="2000" b="1" dirty="0"/>
              <a:t>2、</a:t>
            </a:r>
            <a:r>
              <a:rPr lang="zh-CN" altLang="en-US" sz="2000" b="1" dirty="0">
                <a:solidFill>
                  <a:srgbClr val="1D41D5"/>
                </a:solidFill>
              </a:rPr>
              <a:t>实物</a:t>
            </a:r>
            <a:r>
              <a:rPr lang="zh-CN" altLang="en-US" sz="2000" b="1" dirty="0"/>
              <a:t>史料：实物史料指各类遗物、遗址、建筑、碑刻、雕塑和绘画等，这类史料是历史的见证和历史知识的可靠来源，它既能比较真实地反映历史，又具有形象直观性。其中有很大部分是由考古发掘的。 </a:t>
            </a:r>
            <a:endParaRPr lang="zh-CN" altLang="en-US" sz="2000" b="1" dirty="0"/>
          </a:p>
          <a:p>
            <a:r>
              <a:rPr lang="zh-CN" altLang="en-US" sz="2000" b="1" dirty="0"/>
              <a:t>3、</a:t>
            </a:r>
            <a:r>
              <a:rPr lang="zh-CN" altLang="en-US" sz="2000" b="1" dirty="0">
                <a:solidFill>
                  <a:srgbClr val="1D41D5"/>
                </a:solidFill>
                <a:effectLst/>
              </a:rPr>
              <a:t>口传</a:t>
            </a:r>
            <a:r>
              <a:rPr lang="zh-CN" altLang="en-US" sz="2000" b="1" dirty="0"/>
              <a:t>史料与</a:t>
            </a:r>
            <a:r>
              <a:rPr lang="zh-CN" altLang="en-US" sz="2000" b="1" dirty="0">
                <a:solidFill>
                  <a:srgbClr val="1D41D5"/>
                </a:solidFill>
              </a:rPr>
              <a:t>口述</a:t>
            </a:r>
            <a:r>
              <a:rPr lang="zh-CN" altLang="en-US" sz="2000" b="1" dirty="0"/>
              <a:t>史料 </a:t>
            </a:r>
            <a:endParaRPr lang="zh-CN" altLang="en-US" sz="2000" b="1" dirty="0"/>
          </a:p>
          <a:p>
            <a:r>
              <a:rPr lang="zh-CN" altLang="en-US" sz="2000" b="1" dirty="0"/>
              <a:t>（1）口传史料（远古时期神话传说）：在没有文字记载前有一定的史料价值 </a:t>
            </a:r>
            <a:endParaRPr lang="zh-CN" altLang="en-US" sz="2000" b="1" dirty="0"/>
          </a:p>
          <a:p>
            <a:r>
              <a:rPr lang="zh-CN" altLang="en-US" sz="2000" b="1" dirty="0"/>
              <a:t>（2）口述史料是人们对往事的口头回忆而写成或整理成文字的资料 </a:t>
            </a:r>
            <a:endParaRPr lang="zh-CN" altLang="en-US" sz="2000" b="1" dirty="0"/>
          </a:p>
          <a:p>
            <a:r>
              <a:rPr lang="zh-CN" altLang="en-US" sz="2000" b="1" dirty="0">
                <a:solidFill>
                  <a:srgbClr val="1D41D5"/>
                </a:solidFill>
              </a:rPr>
              <a:t>二、按照资料价值的不同，分为第一手史料（直接史料/原始材料）和第二手史料（间接史料）。 </a:t>
            </a:r>
            <a:endParaRPr lang="zh-CN" altLang="en-US" sz="2000" b="1" dirty="0">
              <a:solidFill>
                <a:srgbClr val="1D41D5"/>
              </a:solidFill>
            </a:endParaRPr>
          </a:p>
          <a:p>
            <a:r>
              <a:rPr lang="zh-CN" altLang="en-US" sz="2000" b="1" dirty="0"/>
              <a:t>第一手史料是指接近或直接在历史发生当时所产生，可较直接作为透视历史问题的史料；第二手史料是指经过后人运用一手史料所作的研究及诠释。 </a:t>
            </a:r>
            <a:endParaRPr lang="zh-CN" altLang="en-US" sz="2000" b="1" dirty="0"/>
          </a:p>
          <a:p>
            <a:endParaRPr lang="zh-CN" altLang="en-US" sz="2000" b="1" dirty="0"/>
          </a:p>
        </p:txBody>
      </p:sp>
      <p:sp>
        <p:nvSpPr>
          <p:cNvPr id="4" name="文本框 3"/>
          <p:cNvSpPr txBox="1"/>
          <p:nvPr/>
        </p:nvSpPr>
        <p:spPr>
          <a:xfrm>
            <a:off x="203835" y="177800"/>
            <a:ext cx="3358515" cy="460375"/>
          </a:xfrm>
          <a:prstGeom prst="rect">
            <a:avLst/>
          </a:prstGeom>
          <a:noFill/>
        </p:spPr>
        <p:txBody>
          <a:bodyPr wrap="square" rtlCol="0" anchor="t">
            <a:spAutoFit/>
          </a:bodyPr>
          <a:lstStyle/>
          <a:p>
            <a:r>
              <a:rPr lang="zh-CN" altLang="en-US" sz="2400" b="1">
                <a:solidFill>
                  <a:srgbClr val="FF0000"/>
                </a:solidFill>
              </a:rPr>
              <a:t>历史史料分类</a:t>
            </a:r>
            <a:endParaRPr lang="zh-CN" altLang="en-US" sz="2400" b="1">
              <a:solidFill>
                <a:srgbClr val="FF0000"/>
              </a:solidFill>
            </a:endParaRP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blinds(horizontal)">
                                      <p:cBhvr>
                                        <p:cTn id="7" dur="500"/>
                                        <p:tgtEl>
                                          <p:spTgt spid="3">
                                            <p:txEl>
                                              <p:pRg st="6" end="6"/>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7" end="7"/>
                                            </p:txEl>
                                          </p:spTgt>
                                        </p:tgtEl>
                                        <p:attrNameLst>
                                          <p:attrName>style.visibility</p:attrName>
                                        </p:attrNameLst>
                                      </p:cBhvr>
                                      <p:to>
                                        <p:strVal val="visible"/>
                                      </p:to>
                                    </p:set>
                                    <p:animEffect transition="in" filter="blinds(horizontal)">
                                      <p:cBhvr>
                                        <p:cTn id="10"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09880" y="833120"/>
            <a:ext cx="8229600" cy="4525963"/>
          </a:xfrm>
        </p:spPr>
        <p:txBody>
          <a:bodyPr/>
          <a:lstStyle/>
          <a:p>
            <a:r>
              <a:rPr lang="zh-CN" altLang="en-US" sz="2400" b="1">
                <a:solidFill>
                  <a:srgbClr val="1D41D5"/>
                </a:solidFill>
                <a:sym typeface="+mn-ea"/>
              </a:rPr>
              <a:t>三、其他史料分类 </a:t>
            </a:r>
            <a:endParaRPr lang="zh-CN" altLang="en-US" sz="2400" b="1">
              <a:solidFill>
                <a:srgbClr val="1D41D5"/>
              </a:solidFill>
            </a:endParaRPr>
          </a:p>
          <a:p>
            <a:r>
              <a:rPr lang="zh-CN" altLang="en-US" sz="2400" b="1">
                <a:solidFill>
                  <a:srgbClr val="1D41D5"/>
                </a:solidFill>
                <a:sym typeface="+mn-ea"/>
              </a:rPr>
              <a:t>1、有意史料与无意史料 </a:t>
            </a:r>
            <a:endParaRPr lang="zh-CN" altLang="en-US" sz="2400" b="1">
              <a:solidFill>
                <a:srgbClr val="1D41D5"/>
              </a:solidFill>
            </a:endParaRPr>
          </a:p>
          <a:p>
            <a:r>
              <a:rPr lang="zh-CN" altLang="en-US" sz="2400" b="1">
                <a:sym typeface="+mn-ea"/>
              </a:rPr>
              <a:t>（1）官方组织编写的史书和成文的历史著述、回忆录和公开的报道等，应属于 “有意的史料”； </a:t>
            </a:r>
            <a:endParaRPr lang="zh-CN" altLang="en-US" sz="2400" b="1"/>
          </a:p>
          <a:p>
            <a:r>
              <a:rPr lang="zh-CN" altLang="en-US" sz="2400" b="1">
                <a:sym typeface="+mn-ea"/>
              </a:rPr>
              <a:t>（2）官方遗留下来的文书档案、军事文件及其私人信件、日记等，这都是当时的人们在无意中留下的证据。应属于“无意史料”。 </a:t>
            </a:r>
            <a:endParaRPr lang="zh-CN" altLang="en-US" sz="2400" b="1"/>
          </a:p>
          <a:p>
            <a:r>
              <a:rPr lang="zh-CN" altLang="en-US" sz="2400" b="1">
                <a:solidFill>
                  <a:srgbClr val="1D41D5"/>
                </a:solidFill>
                <a:sym typeface="+mn-ea"/>
              </a:rPr>
              <a:t>2、“正史”（官方记载）与“野史”（民间记载） </a:t>
            </a:r>
            <a:endParaRPr lang="zh-CN" altLang="en-US" sz="2400" b="1">
              <a:solidFill>
                <a:srgbClr val="1D41D5"/>
              </a:solidFill>
            </a:endParaRPr>
          </a:p>
          <a:p>
            <a:r>
              <a:rPr lang="zh-CN" altLang="en-US" sz="2400" b="1">
                <a:sym typeface="+mn-ea"/>
              </a:rPr>
              <a:t>（1）正史：一般认为是指由宫廷史官记录的史书； </a:t>
            </a:r>
            <a:endParaRPr lang="zh-CN" altLang="en-US" sz="2400" b="1"/>
          </a:p>
          <a:p>
            <a:r>
              <a:rPr lang="zh-CN" altLang="en-US" sz="2400" b="1">
                <a:sym typeface="+mn-ea"/>
              </a:rPr>
              <a:t>（2）野史：一般认为是指古代私家编撰的史书，与官修的史书不同的另一种史书，与“正史”相对而言。</a:t>
            </a:r>
            <a:endParaRPr lang="zh-CN" altLang="en-US" sz="2400" b="1"/>
          </a:p>
          <a:p>
            <a:endParaRPr lang="zh-CN" altLang="en-US" sz="2400" b="1"/>
          </a:p>
        </p:txBody>
      </p:sp>
      <p:sp>
        <p:nvSpPr>
          <p:cNvPr id="4" name="文本框 3"/>
          <p:cNvSpPr txBox="1"/>
          <p:nvPr/>
        </p:nvSpPr>
        <p:spPr>
          <a:xfrm>
            <a:off x="203835" y="177800"/>
            <a:ext cx="3358515" cy="460375"/>
          </a:xfrm>
          <a:prstGeom prst="rect">
            <a:avLst/>
          </a:prstGeom>
          <a:noFill/>
        </p:spPr>
        <p:txBody>
          <a:bodyPr wrap="square" rtlCol="0" anchor="t">
            <a:spAutoFit/>
          </a:bodyPr>
          <a:lstStyle/>
          <a:p>
            <a:r>
              <a:rPr lang="zh-CN" altLang="en-US" sz="2400" b="1">
                <a:solidFill>
                  <a:srgbClr val="FF0000"/>
                </a:solidFill>
              </a:rPr>
              <a:t>历史史料分类</a:t>
            </a:r>
            <a:endParaRPr lang="zh-CN" altLang="en-US" sz="2400" b="1">
              <a:solidFill>
                <a:srgbClr val="FF0000"/>
              </a:solidFill>
            </a:endParaRPr>
          </a:p>
        </p:txBody>
      </p:sp>
    </p:spTree>
  </p:cSld>
  <p:clrMapOvr>
    <a:masterClrMapping/>
  </p:clrMapOvr>
  <p:transition>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5" name="Picture 5" descr="70667"/>
          <p:cNvPicPr>
            <a:picLocks noChangeAspect="1" noChangeArrowheads="1"/>
          </p:cNvPicPr>
          <p:nvPr/>
        </p:nvPicPr>
        <p:blipFill>
          <a:blip r:embed="rId1" cstate="print"/>
          <a:srcRect/>
          <a:stretch>
            <a:fillRect/>
          </a:stretch>
        </p:blipFill>
        <p:spPr bwMode="auto">
          <a:xfrm>
            <a:off x="1764030" y="116205"/>
            <a:ext cx="2160905" cy="2830195"/>
          </a:xfrm>
          <a:prstGeom prst="ellipse">
            <a:avLst/>
          </a:prstGeom>
          <a:ln>
            <a:noFill/>
          </a:ln>
          <a:effectLst>
            <a:softEdge rad="112500"/>
          </a:effectLst>
        </p:spPr>
      </p:pic>
      <p:sp>
        <p:nvSpPr>
          <p:cNvPr id="6147" name="Text Box 8"/>
          <p:cNvSpPr txBox="1"/>
          <p:nvPr/>
        </p:nvSpPr>
        <p:spPr>
          <a:xfrm>
            <a:off x="2268538" y="2847023"/>
            <a:ext cx="1112837" cy="461962"/>
          </a:xfrm>
          <a:prstGeom prst="rect">
            <a:avLst/>
          </a:prstGeom>
          <a:noFill/>
          <a:ln w="9525">
            <a:noFill/>
          </a:ln>
        </p:spPr>
        <p:txBody>
          <a:bodyPr wrap="none">
            <a:spAutoFit/>
          </a:bodyPr>
          <a:lstStyle/>
          <a:p>
            <a:r>
              <a:rPr lang="zh-CN" altLang="en-US" sz="2400" b="1" dirty="0">
                <a:latin typeface="宋体" panose="02010600030101010101" pitchFamily="2" charset="-122"/>
              </a:rPr>
              <a:t>伏尔泰</a:t>
            </a:r>
            <a:endParaRPr lang="zh-CN" altLang="en-US" sz="2400" b="1" dirty="0">
              <a:latin typeface="宋体" panose="02010600030101010101" pitchFamily="2" charset="-122"/>
            </a:endParaRPr>
          </a:p>
        </p:txBody>
      </p:sp>
      <p:sp>
        <p:nvSpPr>
          <p:cNvPr id="6148" name="Text Box 10"/>
          <p:cNvSpPr txBox="1"/>
          <p:nvPr/>
        </p:nvSpPr>
        <p:spPr>
          <a:xfrm>
            <a:off x="-317" y="3308985"/>
            <a:ext cx="9144000" cy="3169285"/>
          </a:xfrm>
          <a:prstGeom prst="rect">
            <a:avLst/>
          </a:prstGeom>
          <a:noFill/>
          <a:ln w="9525">
            <a:noFill/>
          </a:ln>
        </p:spPr>
        <p:txBody>
          <a:bodyPr>
            <a:spAutoFit/>
          </a:bodyPr>
          <a:lstStyle/>
          <a:p>
            <a:pPr algn="ctr"/>
            <a:r>
              <a:rPr lang="zh-CN" altLang="en-US" sz="2000" b="1" dirty="0">
                <a:latin typeface="宋体" panose="02010600030101010101" pitchFamily="2" charset="-122"/>
              </a:rPr>
              <a:t>历史上最有影响的</a:t>
            </a:r>
            <a:r>
              <a:rPr lang="en-US" altLang="zh-CN" sz="2000" b="1" dirty="0">
                <a:latin typeface="宋体" panose="02010600030101010101" pitchFamily="2" charset="-122"/>
              </a:rPr>
              <a:t>100</a:t>
            </a:r>
            <a:r>
              <a:rPr lang="zh-CN" altLang="en-US" sz="2000" b="1" dirty="0">
                <a:latin typeface="宋体" panose="02010600030101010101" pitchFamily="2" charset="-122"/>
              </a:rPr>
              <a:t>人</a:t>
            </a:r>
            <a:r>
              <a:rPr lang="en-US" altLang="zh-CN" sz="2000" b="1" dirty="0">
                <a:latin typeface="宋体" panose="02010600030101010101" pitchFamily="2" charset="-122"/>
              </a:rPr>
              <a:t>——</a:t>
            </a:r>
            <a:r>
              <a:rPr lang="zh-CN" altLang="en-US" sz="2000" b="1" dirty="0">
                <a:latin typeface="宋体" panose="02010600030101010101" pitchFamily="2" charset="-122"/>
              </a:rPr>
              <a:t>伏尔泰（</a:t>
            </a:r>
            <a:r>
              <a:rPr lang="en-US" altLang="zh-CN" sz="2000" b="1" dirty="0">
                <a:latin typeface="宋体" panose="02010600030101010101" pitchFamily="2" charset="-122"/>
              </a:rPr>
              <a:t>1694—1778 </a:t>
            </a:r>
            <a:r>
              <a:rPr lang="zh-CN" altLang="en-US" sz="2000" b="1" dirty="0">
                <a:latin typeface="宋体" panose="02010600030101010101" pitchFamily="2" charset="-122"/>
              </a:rPr>
              <a:t>）</a:t>
            </a:r>
            <a:endParaRPr lang="zh-CN" altLang="en-US" sz="2000" b="1" dirty="0">
              <a:latin typeface="宋体" panose="02010600030101010101" pitchFamily="2" charset="-122"/>
            </a:endParaRPr>
          </a:p>
          <a:p>
            <a:r>
              <a:rPr lang="zh-CN" altLang="en-US" sz="2000" b="1" dirty="0">
                <a:latin typeface="宋体" panose="02010600030101010101" pitchFamily="2" charset="-122"/>
              </a:rPr>
              <a:t>    </a:t>
            </a:r>
            <a:r>
              <a:rPr lang="zh-CN" altLang="en-US" sz="2000" b="1" dirty="0">
                <a:solidFill>
                  <a:srgbClr val="1D41D5"/>
                </a:solidFill>
                <a:latin typeface="宋体" panose="02010600030101010101" pitchFamily="2" charset="-122"/>
              </a:rPr>
              <a:t>费朗索瓦兹</a:t>
            </a:r>
            <a:r>
              <a:rPr lang="en-US" altLang="zh-CN" sz="2000" b="1" dirty="0">
                <a:solidFill>
                  <a:srgbClr val="1D41D5"/>
                </a:solidFill>
                <a:latin typeface="宋体" panose="02010600030101010101" pitchFamily="2" charset="-122"/>
              </a:rPr>
              <a:t>·</a:t>
            </a:r>
            <a:r>
              <a:rPr lang="zh-CN" altLang="en-US" sz="2000" b="1" dirty="0">
                <a:solidFill>
                  <a:srgbClr val="1D41D5"/>
                </a:solidFill>
                <a:latin typeface="宋体" panose="02010600030101010101" pitchFamily="2" charset="-122"/>
              </a:rPr>
              <a:t>玛丽</a:t>
            </a:r>
            <a:r>
              <a:rPr lang="en-US" altLang="zh-CN" sz="2000" b="1" dirty="0">
                <a:solidFill>
                  <a:srgbClr val="1D41D5"/>
                </a:solidFill>
                <a:latin typeface="宋体" panose="02010600030101010101" pitchFamily="2" charset="-122"/>
              </a:rPr>
              <a:t>·</a:t>
            </a:r>
            <a:r>
              <a:rPr lang="zh-CN" altLang="en-US" sz="2000" b="1" dirty="0">
                <a:solidFill>
                  <a:srgbClr val="1D41D5"/>
                </a:solidFill>
                <a:latin typeface="宋体" panose="02010600030101010101" pitchFamily="2" charset="-122"/>
              </a:rPr>
              <a:t>阿鲁埃</a:t>
            </a:r>
            <a:r>
              <a:rPr lang="en-US" altLang="zh-CN" sz="2000" b="1" dirty="0">
                <a:latin typeface="宋体" panose="02010600030101010101" pitchFamily="2" charset="-122"/>
              </a:rPr>
              <a:t>——</a:t>
            </a:r>
            <a:r>
              <a:rPr lang="zh-CN" altLang="en-US" sz="2000" b="1" dirty="0">
                <a:latin typeface="宋体" panose="02010600030101010101" pitchFamily="2" charset="-122"/>
              </a:rPr>
              <a:t>以其笔名伏尔泰更为世人所熟知，是法国启蒙运动的主要人物。他学识渊博，身兼百家：诗人、剧作家、散文家、小说家、历史学家和哲学家。他是自由思想和自由主义的倡导者。伏尔泰属于恩格斯说的那种为革命“启发过人们头脑的那些伟大人物”之一。</a:t>
            </a:r>
            <a:r>
              <a:rPr lang="zh-CN" altLang="en-US" sz="2000" b="1" dirty="0">
                <a:solidFill>
                  <a:srgbClr val="1D41D5"/>
                </a:solidFill>
                <a:latin typeface="宋体" panose="02010600030101010101" pitchFamily="2" charset="-122"/>
              </a:rPr>
              <a:t>伏尔泰曾经流亡英国，后来，他写下不少文章，批判法国的旧制度，推崇英国的政治制度。</a:t>
            </a:r>
            <a:r>
              <a:rPr lang="zh-CN" altLang="en-US" sz="2000" b="1" dirty="0">
                <a:latin typeface="宋体" panose="02010600030101010101" pitchFamily="2" charset="-122"/>
              </a:rPr>
              <a:t>他对英国政治制度的描述通俗生动，</a:t>
            </a:r>
            <a:r>
              <a:rPr lang="zh-CN" altLang="en-US" sz="2000" b="1" dirty="0">
                <a:solidFill>
                  <a:srgbClr val="1D41D5"/>
                </a:solidFill>
                <a:latin typeface="宋体" panose="02010600030101010101" pitchFamily="2" charset="-122"/>
              </a:rPr>
              <a:t>当然其中也有渲染夸大之处</a:t>
            </a:r>
            <a:r>
              <a:rPr lang="zh-CN" altLang="en-US" sz="2000" b="1" dirty="0">
                <a:latin typeface="宋体" panose="02010600030101010101" pitchFamily="2" charset="-122"/>
              </a:rPr>
              <a:t>，这与他在其中寄托了自己的理想有关。这位启蒙思想家建立在切身考察和体验基础上的描述与评论，为我们了解</a:t>
            </a:r>
            <a:r>
              <a:rPr lang="en-US" altLang="zh-CN" sz="2000" b="1" dirty="0">
                <a:latin typeface="宋体" panose="02010600030101010101" pitchFamily="2" charset="-122"/>
              </a:rPr>
              <a:t>18</a:t>
            </a:r>
            <a:r>
              <a:rPr lang="zh-CN" altLang="en-US" sz="2000" b="1" dirty="0">
                <a:latin typeface="宋体" panose="02010600030101010101" pitchFamily="2" charset="-122"/>
              </a:rPr>
              <a:t>世纪的英国政治制度提供了一个独特的视角。探究伏尔泰对英国政体的评论，有助于我们加深对近代西方政治文明的认识。  </a:t>
            </a:r>
            <a:endParaRPr lang="zh-CN" altLang="en-US" sz="2000" b="1" dirty="0">
              <a:latin typeface="宋体" panose="02010600030101010101" pitchFamily="2" charset="-122"/>
            </a:endParaRPr>
          </a:p>
        </p:txBody>
      </p:sp>
      <p:pic>
        <p:nvPicPr>
          <p:cNvPr id="5131" name="Picture 11" descr="伏尔泰政治著作选"/>
          <p:cNvPicPr>
            <a:picLocks noChangeAspect="1" noChangeArrowheads="1"/>
          </p:cNvPicPr>
          <p:nvPr/>
        </p:nvPicPr>
        <p:blipFill>
          <a:blip r:embed="rId2" cstate="print"/>
          <a:srcRect/>
          <a:stretch>
            <a:fillRect/>
          </a:stretch>
        </p:blipFill>
        <p:spPr bwMode="auto">
          <a:xfrm>
            <a:off x="5259705" y="116205"/>
            <a:ext cx="2035175" cy="2782570"/>
          </a:xfrm>
          <a:prstGeom prst="ellipse">
            <a:avLst/>
          </a:prstGeom>
          <a:ln>
            <a:noFill/>
          </a:ln>
          <a:effectLst>
            <a:softEdge rad="112500"/>
          </a:effectLst>
        </p:spPr>
      </p:pic>
      <p:sp>
        <p:nvSpPr>
          <p:cNvPr id="6150" name="Rectangle 12"/>
          <p:cNvSpPr/>
          <p:nvPr/>
        </p:nvSpPr>
        <p:spPr>
          <a:xfrm>
            <a:off x="4859338" y="2781935"/>
            <a:ext cx="3278187" cy="461963"/>
          </a:xfrm>
          <a:prstGeom prst="rect">
            <a:avLst/>
          </a:prstGeom>
          <a:noFill/>
          <a:ln w="9525">
            <a:noFill/>
          </a:ln>
        </p:spPr>
        <p:txBody>
          <a:bodyPr wrap="none">
            <a:spAutoFit/>
          </a:bodyPr>
          <a:lstStyle/>
          <a:p>
            <a:r>
              <a:rPr lang="en-US" altLang="zh-CN" sz="2400" b="1" dirty="0">
                <a:latin typeface="Times New Roman" panose="02020603050405020304" pitchFamily="18" charset="0"/>
              </a:rPr>
              <a:t>《</a:t>
            </a:r>
            <a:r>
              <a:rPr lang="zh-CN" altLang="en-US" sz="2400" b="1" dirty="0">
                <a:latin typeface="Times New Roman" panose="02020603050405020304" pitchFamily="18" charset="0"/>
              </a:rPr>
              <a:t>伏尔泰政治著作选</a:t>
            </a:r>
            <a:r>
              <a:rPr lang="en-US" altLang="zh-CN" sz="2400" b="1" dirty="0">
                <a:latin typeface="Times New Roman" panose="02020603050405020304" pitchFamily="18" charset="0"/>
              </a:rPr>
              <a:t>》</a:t>
            </a:r>
            <a:endParaRPr lang="en-US" altLang="zh-CN" sz="2400" b="1" dirty="0">
              <a:latin typeface="Times New Roman" panose="02020603050405020304" pitchFamily="18" charset="0"/>
            </a:endParaRPr>
          </a:p>
        </p:txBody>
      </p:sp>
    </p:spTree>
  </p:cSld>
  <p:clrMapOvr>
    <a:masterClrMapping/>
  </p:clrMapOvr>
  <p:transition>
    <p:pull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p:cNvSpPr>
          <p:nvPr>
            <p:ph idx="1"/>
          </p:nvPr>
        </p:nvSpPr>
        <p:spPr>
          <a:xfrm>
            <a:off x="292735" y="367665"/>
            <a:ext cx="8893175" cy="4824413"/>
          </a:xfrm>
        </p:spPr>
        <p:txBody>
          <a:bodyPr vert="horz" wrap="square" lIns="91440" tIns="45720" rIns="91440" bIns="45720" anchor="t"/>
          <a:lstStyle/>
          <a:p>
            <a:pPr marL="0" indent="0" eaLnBrk="1" hangingPunct="1">
              <a:lnSpc>
                <a:spcPts val="4500"/>
              </a:lnSpc>
              <a:spcBef>
                <a:spcPct val="0"/>
              </a:spcBef>
              <a:buNone/>
            </a:pPr>
            <a:r>
              <a:rPr lang="zh-CN" altLang="en-US" sz="2400" b="1" dirty="0">
                <a:latin typeface="楷体" panose="02010609060101010101" charset="-122"/>
                <a:ea typeface="楷体" panose="02010609060101010101" charset="-122"/>
                <a:cs typeface="楷体" panose="02010609060101010101" charset="-122"/>
              </a:rPr>
              <a:t>伏尔泰于</a:t>
            </a:r>
            <a:r>
              <a:rPr lang="en-US" altLang="zh-CN" sz="2400" b="1" dirty="0">
                <a:latin typeface="楷体" panose="02010609060101010101" charset="-122"/>
                <a:ea typeface="楷体" panose="02010609060101010101" charset="-122"/>
                <a:cs typeface="楷体" panose="02010609060101010101" charset="-122"/>
              </a:rPr>
              <a:t>1694</a:t>
            </a:r>
            <a:r>
              <a:rPr lang="zh-CN" altLang="en-US" sz="2400" b="1" dirty="0">
                <a:latin typeface="楷体" panose="02010609060101010101" charset="-122"/>
                <a:ea typeface="楷体" panose="02010609060101010101" charset="-122"/>
                <a:cs typeface="楷体" panose="02010609060101010101" charset="-122"/>
              </a:rPr>
              <a:t>年出生在巴黎的一个中产阶级家庭，父亲是律师。伏尔泰少年时期就读于耶稣会创办的大路易学院，以后一段时期攻读法律，但不久就放弃了。作为一个巴黎年轻人，他很快便闻名遐迩：他才思敏捷、妙趣横生，嘻笑怒骂，皆成诗文。但是在法国旧制度下，有这样的才华会遭灾致险。伏尔泰由于写了一些政治诗文，被投入巴士底监狱。他度过了将近一年的铁窗生活。在此期间，他挥笔疾书，写成一首史诗</a:t>
            </a:r>
            <a:r>
              <a:rPr lang="en-US" altLang="zh-CN" sz="2400" b="1" dirty="0">
                <a:latin typeface="楷体" panose="02010609060101010101" charset="-122"/>
                <a:ea typeface="楷体" panose="02010609060101010101" charset="-122"/>
                <a:cs typeface="楷体" panose="02010609060101010101" charset="-122"/>
              </a:rPr>
              <a:t>《</a:t>
            </a:r>
            <a:r>
              <a:rPr lang="zh-CN" altLang="en-US" sz="2400" b="1" dirty="0">
                <a:latin typeface="楷体" panose="02010609060101010101" charset="-122"/>
                <a:ea typeface="楷体" panose="02010609060101010101" charset="-122"/>
                <a:cs typeface="楷体" panose="02010609060101010101" charset="-122"/>
              </a:rPr>
              <a:t>昂里埃特</a:t>
            </a:r>
            <a:r>
              <a:rPr lang="en-US" altLang="zh-CN" sz="2400" b="1" dirty="0">
                <a:latin typeface="楷体" panose="02010609060101010101" charset="-122"/>
                <a:ea typeface="楷体" panose="02010609060101010101" charset="-122"/>
                <a:cs typeface="楷体" panose="02010609060101010101" charset="-122"/>
              </a:rPr>
              <a:t>》</a:t>
            </a:r>
            <a:r>
              <a:rPr lang="zh-CN" altLang="en-US" sz="2400" b="1" dirty="0">
                <a:latin typeface="楷体" panose="02010609060101010101" charset="-122"/>
                <a:ea typeface="楷体" panose="02010609060101010101" charset="-122"/>
                <a:cs typeface="楷体" panose="02010609060101010101" charset="-122"/>
              </a:rPr>
              <a:t>，该诗后来得到了普遍的称赞。</a:t>
            </a:r>
            <a:r>
              <a:rPr lang="en-US" altLang="zh-CN" sz="2400" b="1" dirty="0">
                <a:latin typeface="楷体" panose="02010609060101010101" charset="-122"/>
                <a:ea typeface="楷体" panose="02010609060101010101" charset="-122"/>
                <a:cs typeface="楷体" panose="02010609060101010101" charset="-122"/>
              </a:rPr>
              <a:t>1718</a:t>
            </a:r>
            <a:r>
              <a:rPr lang="zh-CN" altLang="en-US" sz="2400" b="1" dirty="0">
                <a:latin typeface="楷体" panose="02010609060101010101" charset="-122"/>
                <a:ea typeface="楷体" panose="02010609060101010101" charset="-122"/>
                <a:cs typeface="楷体" panose="02010609060101010101" charset="-122"/>
              </a:rPr>
              <a:t>年，伏尔泰被释放后不久，他的戏剧</a:t>
            </a:r>
            <a:r>
              <a:rPr lang="en-US" altLang="zh-CN" sz="2400" b="1" dirty="0">
                <a:latin typeface="楷体" panose="02010609060101010101" charset="-122"/>
                <a:ea typeface="楷体" panose="02010609060101010101" charset="-122"/>
                <a:cs typeface="楷体" panose="02010609060101010101" charset="-122"/>
              </a:rPr>
              <a:t>《</a:t>
            </a:r>
            <a:r>
              <a:rPr lang="zh-CN" altLang="en-US" sz="2400" b="1" dirty="0">
                <a:latin typeface="楷体" panose="02010609060101010101" charset="-122"/>
                <a:ea typeface="楷体" panose="02010609060101010101" charset="-122"/>
                <a:cs typeface="楷体" panose="02010609060101010101" charset="-122"/>
              </a:rPr>
              <a:t>俄狄浦斯</a:t>
            </a:r>
            <a:r>
              <a:rPr lang="en-US" altLang="zh-CN" sz="2400" b="1" dirty="0">
                <a:latin typeface="楷体" panose="02010609060101010101" charset="-122"/>
                <a:ea typeface="楷体" panose="02010609060101010101" charset="-122"/>
                <a:cs typeface="楷体" panose="02010609060101010101" charset="-122"/>
              </a:rPr>
              <a:t>》</a:t>
            </a:r>
            <a:r>
              <a:rPr lang="zh-CN" altLang="en-US" sz="2400" b="1" dirty="0">
                <a:latin typeface="楷体" panose="02010609060101010101" charset="-122"/>
                <a:ea typeface="楷体" panose="02010609060101010101" charset="-122"/>
                <a:cs typeface="楷体" panose="02010609060101010101" charset="-122"/>
              </a:rPr>
              <a:t>在巴黎上演，获得巨大成功。伏尔泰</a:t>
            </a:r>
            <a:r>
              <a:rPr lang="en-US" altLang="zh-CN" sz="2400" b="1" dirty="0">
                <a:latin typeface="楷体" panose="02010609060101010101" charset="-122"/>
                <a:ea typeface="楷体" panose="02010609060101010101" charset="-122"/>
                <a:cs typeface="楷体" panose="02010609060101010101" charset="-122"/>
              </a:rPr>
              <a:t>24</a:t>
            </a:r>
            <a:r>
              <a:rPr lang="zh-CN" altLang="en-US" sz="2400" b="1" dirty="0">
                <a:latin typeface="楷体" panose="02010609060101010101" charset="-122"/>
                <a:ea typeface="楷体" panose="02010609060101010101" charset="-122"/>
                <a:cs typeface="楷体" panose="02010609060101010101" charset="-122"/>
              </a:rPr>
              <a:t>岁就已闻名于世，在余生的</a:t>
            </a:r>
            <a:r>
              <a:rPr lang="en-US" altLang="zh-CN" sz="2400" b="1" dirty="0">
                <a:latin typeface="楷体" panose="02010609060101010101" charset="-122"/>
                <a:ea typeface="楷体" panose="02010609060101010101" charset="-122"/>
                <a:cs typeface="楷体" panose="02010609060101010101" charset="-122"/>
              </a:rPr>
              <a:t>60</a:t>
            </a:r>
            <a:r>
              <a:rPr lang="zh-CN" altLang="en-US" sz="2400" b="1" dirty="0">
                <a:latin typeface="楷体" panose="02010609060101010101" charset="-122"/>
                <a:ea typeface="楷体" panose="02010609060101010101" charset="-122"/>
                <a:cs typeface="楷体" panose="02010609060101010101" charset="-122"/>
              </a:rPr>
              <a:t>年里，他是法国文学界的主要人物。 </a:t>
            </a:r>
            <a:endParaRPr lang="zh-CN" altLang="en-US" sz="2400" b="1" dirty="0">
              <a:latin typeface="楷体" panose="02010609060101010101" charset="-122"/>
              <a:ea typeface="楷体" panose="02010609060101010101" charset="-122"/>
              <a:cs typeface="楷体" panose="02010609060101010101" charset="-122"/>
            </a:endParaRPr>
          </a:p>
        </p:txBody>
      </p:sp>
    </p:spTree>
  </p:cSld>
  <p:clrMapOvr>
    <a:masterClrMapping/>
  </p:clrMapOvr>
  <p:transition>
    <p:pull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p:cNvSpPr>
            <a:spLocks noGrp="1" noChangeArrowheads="1"/>
          </p:cNvSpPr>
          <p:nvPr>
            <p:ph idx="1"/>
          </p:nvPr>
        </p:nvSpPr>
        <p:spPr>
          <a:xfrm>
            <a:off x="62865" y="225425"/>
            <a:ext cx="9144000" cy="5949950"/>
          </a:xfrm>
        </p:spPr>
        <p:txBody>
          <a:bodyPr vert="horz" wrap="square" lIns="91440" tIns="45720" rIns="91440" bIns="45720" numCol="1" rtlCol="0" anchor="t" anchorCtr="0" compatLnSpc="1">
            <a:noAutofit/>
          </a:bodyPr>
          <a:lstStyle/>
          <a:p>
            <a:pPr marL="0" marR="0" lvl="0" indent="0" algn="l" defTabSz="914400" rtl="0" eaLnBrk="1" fontAlgn="auto" latinLnBrk="0" hangingPunct="1">
              <a:lnSpc>
                <a:spcPts val="2780"/>
              </a:lnSpc>
              <a:spcBef>
                <a:spcPts val="0"/>
              </a:spcBef>
              <a:spcAft>
                <a:spcPts val="0"/>
              </a:spcAft>
              <a:buClrTx/>
              <a:buSzTx/>
              <a:buFontTx/>
              <a:buNone/>
              <a:defRPr/>
            </a:pPr>
            <a:r>
              <a:rPr kumimoji="0" lang="zh-CN" altLang="en-US" sz="2400" b="1" i="0" u="none" strike="noStrike" kern="1200" cap="none" spc="0" normalizeH="0" baseline="0" noProof="0" dirty="0">
                <a:ln>
                  <a:noFill/>
                </a:ln>
                <a:solidFill>
                  <a:schemeClr val="tx1"/>
                </a:solidFill>
                <a:effectLst/>
                <a:uLnTx/>
                <a:uFillTx/>
                <a:latin typeface="楷体" panose="02010609060101010101" charset="-122"/>
                <a:ea typeface="楷体" panose="02010609060101010101" charset="-122"/>
                <a:cs typeface="楷体" panose="02010609060101010101" charset="-122"/>
              </a:rPr>
              <a:t>伏尔泰不仅是语言大师，而且深懂生财之道，他逐渐成为一个富翁。但是在</a:t>
            </a:r>
            <a:r>
              <a:rPr kumimoji="0" lang="en-US" altLang="zh-CN" sz="2400" b="1" i="0" u="none" strike="noStrike" kern="1200" cap="none" spc="0" normalizeH="0" baseline="0" noProof="0" dirty="0">
                <a:ln>
                  <a:noFill/>
                </a:ln>
                <a:solidFill>
                  <a:schemeClr val="tx1"/>
                </a:solidFill>
                <a:effectLst/>
                <a:uLnTx/>
                <a:uFillTx/>
                <a:latin typeface="楷体" panose="02010609060101010101" charset="-122"/>
                <a:ea typeface="楷体" panose="02010609060101010101" charset="-122"/>
                <a:cs typeface="楷体" panose="02010609060101010101" charset="-122"/>
              </a:rPr>
              <a:t>1762</a:t>
            </a:r>
            <a:r>
              <a:rPr kumimoji="0" lang="zh-CN" altLang="en-US" sz="2400" b="1" i="0" u="none" strike="noStrike" kern="1200" cap="none" spc="0" normalizeH="0" baseline="0" noProof="0" dirty="0">
                <a:ln>
                  <a:noFill/>
                </a:ln>
                <a:solidFill>
                  <a:schemeClr val="tx1"/>
                </a:solidFill>
                <a:effectLst/>
                <a:uLnTx/>
                <a:uFillTx/>
                <a:latin typeface="楷体" panose="02010609060101010101" charset="-122"/>
                <a:ea typeface="楷体" panose="02010609060101010101" charset="-122"/>
                <a:cs typeface="楷体" panose="02010609060101010101" charset="-122"/>
              </a:rPr>
              <a:t>年，他遇到一些麻烦。伏尔泰已成为自己所在时代的最机敏、最著名的演说家（也许是超越时空的），但是一些法国贵族人士认为他缺少一个平民所应具有的谦逊。这导致了伏尔泰和这样的一个贵族罗昂骑士之间发生了一场公开的论战，伏尔泰在舌辩中以智取胜，使对方瞠目结舌，无地自容。可是不久以后，这个骑士就唆使一帮恶棍突然殴打了伏尔泰，后来又把他投入巴士底监狱。伏尔泰答应了离开法国的条件，不久被释放出狱。因此他前往英国，大约住了两年半。 </a:t>
            </a:r>
            <a:endParaRPr kumimoji="0" lang="zh-CN" altLang="en-US" sz="2400" b="1" i="0" u="none" strike="noStrike" kern="1200" cap="none" spc="0" normalizeH="0" baseline="0" noProof="0" dirty="0">
              <a:ln>
                <a:noFill/>
              </a:ln>
              <a:solidFill>
                <a:schemeClr val="tx1"/>
              </a:solidFill>
              <a:effectLst/>
              <a:uLnTx/>
              <a:uFillTx/>
              <a:latin typeface="楷体" panose="02010609060101010101" charset="-122"/>
              <a:ea typeface="楷体" panose="02010609060101010101" charset="-122"/>
              <a:cs typeface="楷体" panose="02010609060101010101" charset="-122"/>
            </a:endParaRPr>
          </a:p>
          <a:p>
            <a:pPr marL="0" marR="0" lvl="0" indent="0" algn="l" defTabSz="914400" rtl="0" eaLnBrk="1" fontAlgn="auto" latinLnBrk="0" hangingPunct="1">
              <a:lnSpc>
                <a:spcPts val="2780"/>
              </a:lnSpc>
              <a:spcBef>
                <a:spcPts val="0"/>
              </a:spcBef>
              <a:spcAft>
                <a:spcPts val="0"/>
              </a:spcAft>
              <a:buClrTx/>
              <a:buSzTx/>
              <a:buFontTx/>
              <a:buNone/>
              <a:defRPr/>
            </a:pPr>
            <a:r>
              <a:rPr kumimoji="0" lang="zh-CN" altLang="en-US" sz="2400" b="1" i="0" u="none" strike="noStrike" kern="1200" cap="none" spc="0" normalizeH="0" baseline="0" noProof="0" dirty="0">
                <a:ln>
                  <a:noFill/>
                </a:ln>
                <a:solidFill>
                  <a:srgbClr val="1D41D5"/>
                </a:solidFill>
                <a:effectLst/>
                <a:uLnTx/>
                <a:uFillTx/>
                <a:latin typeface="楷体" panose="02010609060101010101" charset="-122"/>
                <a:ea typeface="楷体" panose="02010609060101010101" charset="-122"/>
                <a:cs typeface="楷体" panose="02010609060101010101" charset="-122"/>
              </a:rPr>
              <a:t>伏尔泰在英国的生活是他一生中的一个主要转折点。</a:t>
            </a:r>
            <a:r>
              <a:rPr kumimoji="0" lang="zh-CN" altLang="en-US" sz="2400" b="1" i="0" u="none" strike="noStrike" kern="1200" cap="none" spc="0" normalizeH="0" baseline="0" noProof="0" dirty="0">
                <a:ln>
                  <a:noFill/>
                </a:ln>
                <a:solidFill>
                  <a:schemeClr val="tx1"/>
                </a:solidFill>
                <a:effectLst/>
                <a:uLnTx/>
                <a:uFillTx/>
                <a:latin typeface="楷体" panose="02010609060101010101" charset="-122"/>
                <a:ea typeface="楷体" panose="02010609060101010101" charset="-122"/>
                <a:cs typeface="楷体" panose="02010609060101010101" charset="-122"/>
              </a:rPr>
              <a:t>他学会了英文，通读了约翰</a:t>
            </a:r>
            <a:r>
              <a:rPr kumimoji="0" lang="en-US" altLang="zh-CN" sz="2400" b="1" i="0" u="none" strike="noStrike" kern="1200" cap="none" spc="0" normalizeH="0" baseline="0" noProof="0" dirty="0">
                <a:ln>
                  <a:noFill/>
                </a:ln>
                <a:solidFill>
                  <a:schemeClr val="tx1"/>
                </a:solidFill>
                <a:effectLst/>
                <a:uLnTx/>
                <a:uFillTx/>
                <a:latin typeface="楷体" panose="02010609060101010101" charset="-122"/>
                <a:ea typeface="楷体" panose="02010609060101010101" charset="-122"/>
                <a:cs typeface="楷体" panose="02010609060101010101" charset="-122"/>
              </a:rPr>
              <a:t>·</a:t>
            </a:r>
            <a:r>
              <a:rPr kumimoji="0" lang="zh-CN" altLang="en-US" sz="2400" b="1" i="0" u="none" strike="noStrike" kern="1200" cap="none" spc="0" normalizeH="0" baseline="0" noProof="0" dirty="0">
                <a:ln>
                  <a:noFill/>
                </a:ln>
                <a:solidFill>
                  <a:schemeClr val="tx1"/>
                </a:solidFill>
                <a:effectLst/>
                <a:uLnTx/>
                <a:uFillTx/>
                <a:latin typeface="楷体" panose="02010609060101010101" charset="-122"/>
                <a:ea typeface="楷体" panose="02010609060101010101" charset="-122"/>
                <a:cs typeface="楷体" panose="02010609060101010101" charset="-122"/>
              </a:rPr>
              <a:t>洛克、弗朗西斯</a:t>
            </a:r>
            <a:r>
              <a:rPr kumimoji="0" lang="en-US" altLang="zh-CN" sz="2400" b="1" i="0" u="none" strike="noStrike" kern="1200" cap="none" spc="0" normalizeH="0" baseline="0" noProof="0" dirty="0">
                <a:ln>
                  <a:noFill/>
                </a:ln>
                <a:solidFill>
                  <a:schemeClr val="tx1"/>
                </a:solidFill>
                <a:effectLst/>
                <a:uLnTx/>
                <a:uFillTx/>
                <a:latin typeface="楷体" panose="02010609060101010101" charset="-122"/>
                <a:ea typeface="楷体" panose="02010609060101010101" charset="-122"/>
                <a:cs typeface="楷体" panose="02010609060101010101" charset="-122"/>
              </a:rPr>
              <a:t>·</a:t>
            </a:r>
            <a:r>
              <a:rPr kumimoji="0" lang="zh-CN" altLang="en-US" sz="2400" b="1" i="0" u="none" strike="noStrike" kern="1200" cap="none" spc="0" normalizeH="0" baseline="0" noProof="0" dirty="0">
                <a:ln>
                  <a:noFill/>
                </a:ln>
                <a:solidFill>
                  <a:schemeClr val="tx1"/>
                </a:solidFill>
                <a:effectLst/>
                <a:uLnTx/>
                <a:uFillTx/>
                <a:latin typeface="楷体" panose="02010609060101010101" charset="-122"/>
                <a:ea typeface="楷体" panose="02010609060101010101" charset="-122"/>
                <a:cs typeface="楷体" panose="02010609060101010101" charset="-122"/>
              </a:rPr>
              <a:t>培根、艾萨克</a:t>
            </a:r>
            <a:r>
              <a:rPr kumimoji="0" lang="en-US" altLang="zh-CN" sz="2400" b="1" i="0" u="none" strike="noStrike" kern="1200" cap="none" spc="0" normalizeH="0" baseline="0" noProof="0" dirty="0">
                <a:ln>
                  <a:noFill/>
                </a:ln>
                <a:solidFill>
                  <a:schemeClr val="tx1"/>
                </a:solidFill>
                <a:effectLst/>
                <a:uLnTx/>
                <a:uFillTx/>
                <a:latin typeface="楷体" panose="02010609060101010101" charset="-122"/>
                <a:ea typeface="楷体" panose="02010609060101010101" charset="-122"/>
                <a:cs typeface="楷体" panose="02010609060101010101" charset="-122"/>
              </a:rPr>
              <a:t>·</a:t>
            </a:r>
            <a:r>
              <a:rPr kumimoji="0" lang="zh-CN" altLang="en-US" sz="2400" b="1" i="0" u="none" strike="noStrike" kern="1200" cap="none" spc="0" normalizeH="0" baseline="0" noProof="0" dirty="0">
                <a:ln>
                  <a:noFill/>
                </a:ln>
                <a:solidFill>
                  <a:schemeClr val="tx1"/>
                </a:solidFill>
                <a:effectLst/>
                <a:uLnTx/>
                <a:uFillTx/>
                <a:latin typeface="楷体" panose="02010609060101010101" charset="-122"/>
                <a:ea typeface="楷体" panose="02010609060101010101" charset="-122"/>
                <a:cs typeface="楷体" panose="02010609060101010101" charset="-122"/>
              </a:rPr>
              <a:t>牛顿和威廉</a:t>
            </a:r>
            <a:r>
              <a:rPr kumimoji="0" lang="en-US" altLang="zh-CN" sz="2400" b="1" i="0" u="none" strike="noStrike" kern="1200" cap="none" spc="0" normalizeH="0" baseline="0" noProof="0" dirty="0">
                <a:ln>
                  <a:noFill/>
                </a:ln>
                <a:solidFill>
                  <a:schemeClr val="tx1"/>
                </a:solidFill>
                <a:effectLst/>
                <a:uLnTx/>
                <a:uFillTx/>
                <a:latin typeface="楷体" panose="02010609060101010101" charset="-122"/>
                <a:ea typeface="楷体" panose="02010609060101010101" charset="-122"/>
                <a:cs typeface="楷体" panose="02010609060101010101" charset="-122"/>
              </a:rPr>
              <a:t>·</a:t>
            </a:r>
            <a:r>
              <a:rPr kumimoji="0" lang="zh-CN" altLang="en-US" sz="2400" b="1" i="0" u="none" strike="noStrike" kern="1200" cap="none" spc="0" normalizeH="0" baseline="0" noProof="0" dirty="0">
                <a:ln>
                  <a:noFill/>
                </a:ln>
                <a:solidFill>
                  <a:schemeClr val="tx1"/>
                </a:solidFill>
                <a:effectLst/>
                <a:uLnTx/>
                <a:uFillTx/>
                <a:latin typeface="楷体" panose="02010609060101010101" charset="-122"/>
                <a:ea typeface="楷体" panose="02010609060101010101" charset="-122"/>
                <a:cs typeface="楷体" panose="02010609060101010101" charset="-122"/>
              </a:rPr>
              <a:t>莎士比亚等一些著名英国人的著作。他还结识了当时大多数主要英国思想家。莎士比亚以及英国科学和经验论都给伏尔泰留下了深刻的印象，</a:t>
            </a:r>
            <a:r>
              <a:rPr kumimoji="0" lang="zh-CN" altLang="en-US" sz="2400" b="1" i="0" u="sng" strike="noStrike" kern="1200" cap="none" spc="0" normalizeH="0" baseline="0" noProof="0" dirty="0">
                <a:ln>
                  <a:noFill/>
                </a:ln>
                <a:solidFill>
                  <a:srgbClr val="FF0000"/>
                </a:solidFill>
                <a:effectLst>
                  <a:outerShdw blurRad="38100" dist="38100" dir="2700000" algn="tl">
                    <a:srgbClr val="C0C0C0"/>
                  </a:outerShdw>
                </a:effectLst>
                <a:uLnTx/>
                <a:uFillTx/>
                <a:latin typeface="楷体" panose="02010609060101010101" charset="-122"/>
                <a:ea typeface="楷体" panose="02010609060101010101" charset="-122"/>
                <a:cs typeface="楷体" panose="02010609060101010101" charset="-122"/>
              </a:rPr>
              <a:t>他印象最深的是英国的政治制度。英国的民主和个人的自由与伏尔泰在法国所知的政治状况形成了鲜明的对照。</a:t>
            </a:r>
            <a:r>
              <a:rPr kumimoji="0" lang="zh-CN" altLang="en-US" sz="2400" b="1" i="0" u="none" strike="noStrike" kern="1200" cap="none" spc="0" normalizeH="0" baseline="0" noProof="0" dirty="0">
                <a:ln>
                  <a:noFill/>
                </a:ln>
                <a:solidFill>
                  <a:schemeClr val="tx1"/>
                </a:solidFill>
                <a:effectLst/>
                <a:uLnTx/>
                <a:uFillTx/>
                <a:latin typeface="楷体" panose="02010609060101010101" charset="-122"/>
                <a:ea typeface="楷体" panose="02010609060101010101" charset="-122"/>
                <a:cs typeface="楷体" panose="02010609060101010101" charset="-122"/>
              </a:rPr>
              <a:t>没有哪一个英国贵族能发布一项密令来匆匆把伏尔泰投入狱中。如果以某种非正当理由而把伏尔泰拘留，那么一份人身保护令就可以使他立即获释。 </a:t>
            </a:r>
            <a:endParaRPr kumimoji="0" lang="zh-CN" altLang="en-US" sz="2400" b="1" i="0" u="none" strike="noStrike" kern="1200" cap="none" spc="0" normalizeH="0" baseline="0" noProof="0" dirty="0">
              <a:ln>
                <a:noFill/>
              </a:ln>
              <a:solidFill>
                <a:schemeClr val="tx1"/>
              </a:solidFill>
              <a:effectLst/>
              <a:uLnTx/>
              <a:uFillTx/>
              <a:latin typeface="楷体" panose="02010609060101010101" charset="-122"/>
              <a:ea typeface="楷体" panose="02010609060101010101" charset="-122"/>
              <a:cs typeface="楷体" panose="02010609060101010101" charset="-122"/>
            </a:endParaRPr>
          </a:p>
        </p:txBody>
      </p:sp>
    </p:spTree>
  </p:cSld>
  <p:clrMapOvr>
    <a:masterClrMapping/>
  </p:clrMapOvr>
  <p:transition>
    <p:pull dir="d"/>
  </p:transition>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4664</Words>
  <Application>WPS 演示</Application>
  <PresentationFormat>全屏显示(4:3)</PresentationFormat>
  <Paragraphs>262</Paragraphs>
  <Slides>24</Slides>
  <Notes>0</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24</vt:i4>
      </vt:variant>
    </vt:vector>
  </HeadingPairs>
  <TitlesOfParts>
    <vt:vector size="38" baseType="lpstr">
      <vt:lpstr>Arial</vt:lpstr>
      <vt:lpstr>宋体</vt:lpstr>
      <vt:lpstr>Wingdings</vt:lpstr>
      <vt:lpstr>Calibri</vt:lpstr>
      <vt:lpstr>Times New Roman</vt:lpstr>
      <vt:lpstr>微软雅黑</vt:lpstr>
      <vt:lpstr>华文楷体</vt:lpstr>
      <vt:lpstr>楷体</vt:lpstr>
      <vt:lpstr>Arial Unicode MS</vt:lpstr>
      <vt:lpstr>隶书</vt:lpstr>
      <vt:lpstr>黑体</vt:lpstr>
      <vt:lpstr>楷体_GB2312</vt:lpstr>
      <vt:lpstr>新宋体</vt:lpstr>
      <vt:lpstr>Office 主题</vt:lpstr>
      <vt:lpstr>第11课    综合探究： 伏尔泰对英国政体的评论 </vt:lpstr>
      <vt:lpstr>什么是政体</vt:lpstr>
      <vt:lpstr>为什么要研究政体</vt:lpstr>
      <vt:lpstr>历史文献的种类十分丰富。除了官修正史、文书档案之外，也包括历史上留下的各种形式的复杂材料。通过阅读外国的一些不同类型的原始文献，我们能够更好地理解外国的历史文化。</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思 考</vt:lpstr>
      <vt:lpstr>PowerPoint 演示文稿</vt:lpstr>
      <vt:lpstr>思 考</vt:lpstr>
      <vt:lpstr>思 考</vt:lpstr>
      <vt:lpstr>PowerPoint 演示文稿</vt:lpstr>
      <vt:lpstr>合作探究</vt:lpstr>
      <vt:lpstr>英国君主立宪制</vt:lpstr>
      <vt:lpstr>美国总统共和制</vt:lpstr>
      <vt:lpstr>法国总统共和制</vt:lpstr>
      <vt:lpstr>德国君主立宪制</vt:lpstr>
      <vt:lpstr>PowerPoint 演示文稿</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Microsoft</dc:creator>
  <cp:lastModifiedBy>Administrator</cp:lastModifiedBy>
  <cp:revision>34</cp:revision>
  <dcterms:created xsi:type="dcterms:W3CDTF">2016-09-13T07:51:00Z</dcterms:created>
  <dcterms:modified xsi:type="dcterms:W3CDTF">2018-11-09T01:49:11Z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2052-11.1.0.7932</vt:lpwstr>
  </property>
</Properties>
</file>